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5" r:id="rId28"/>
    <p:sldId id="273" r:id="rId29"/>
    <p:sldId id="275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55EF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98ECF6-239B-46B1-8646-C56599EAD10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F03B776-22FB-4045-B5B8-A0268D7FB75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BUYING/SELLING   AIRCRAFT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AS405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FALSE  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CYA</a:t>
            </a:r>
          </a:p>
          <a:p>
            <a:r>
              <a:rPr lang="en-US" dirty="0" smtClean="0"/>
              <a:t>DUE DILIGENCE</a:t>
            </a:r>
          </a:p>
          <a:p>
            <a:r>
              <a:rPr lang="en-US" dirty="0" smtClean="0"/>
              <a:t>LOGBOOKS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THE    SEARCH</a:t>
            </a:r>
            <a:endParaRPr lang="en-US" dirty="0"/>
          </a:p>
        </p:txBody>
      </p:sp>
      <p:pic>
        <p:nvPicPr>
          <p:cNvPr id="24578" name="Picture 2" descr="http://www.evilenglish.net/wp-content/uploads/2014/07/needle_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93382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THE    SEARCH</a:t>
            </a:r>
            <a:endParaRPr lang="en-US" dirty="0"/>
          </a:p>
        </p:txBody>
      </p:sp>
      <p:pic>
        <p:nvPicPr>
          <p:cNvPr id="23558" name="Picture 6" descr="http://www.shedforbread.com/wp-content/uploads/2013/07/needle_haysta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78084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Financing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Title Search</a:t>
            </a:r>
          </a:p>
          <a:p>
            <a:r>
              <a:rPr lang="en-US" dirty="0" smtClean="0"/>
              <a:t>Verify </a:t>
            </a:r>
          </a:p>
          <a:p>
            <a:r>
              <a:rPr lang="en-US" dirty="0" smtClean="0"/>
              <a:t>Negotiations</a:t>
            </a:r>
          </a:p>
          <a:p>
            <a:r>
              <a:rPr lang="en-US" dirty="0" smtClean="0"/>
              <a:t>Valuations</a:t>
            </a:r>
          </a:p>
          <a:p>
            <a:r>
              <a:rPr lang="en-US" dirty="0" smtClean="0"/>
              <a:t>Pre-Purchase Inspection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Bank Forms &amp;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Financing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Find Appropriate Bank</a:t>
            </a:r>
          </a:p>
          <a:p>
            <a:r>
              <a:rPr lang="en-US" dirty="0" smtClean="0"/>
              <a:t>Provide Documentation</a:t>
            </a:r>
          </a:p>
          <a:p>
            <a:r>
              <a:rPr lang="en-US" dirty="0" smtClean="0"/>
              <a:t>Understanding Asset Limitations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Financing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Title Search</a:t>
            </a:r>
          </a:p>
          <a:p>
            <a:r>
              <a:rPr lang="en-US" dirty="0" smtClean="0"/>
              <a:t>Verify </a:t>
            </a:r>
          </a:p>
          <a:p>
            <a:r>
              <a:rPr lang="en-US" dirty="0" smtClean="0"/>
              <a:t>Negotiations</a:t>
            </a:r>
          </a:p>
          <a:p>
            <a:r>
              <a:rPr lang="en-US" dirty="0" smtClean="0"/>
              <a:t>Valuations</a:t>
            </a:r>
          </a:p>
          <a:p>
            <a:r>
              <a:rPr lang="en-US" dirty="0" smtClean="0"/>
              <a:t>Pre-Purchase Inspection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Bank Forms &amp;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Pre-Purchase   Inspection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Logbook Review</a:t>
            </a:r>
          </a:p>
          <a:p>
            <a:pPr lvl="1"/>
            <a:r>
              <a:rPr lang="en-US" dirty="0" smtClean="0"/>
              <a:t>Time Verification</a:t>
            </a:r>
          </a:p>
          <a:p>
            <a:pPr lvl="1"/>
            <a:r>
              <a:rPr lang="en-US" dirty="0" smtClean="0"/>
              <a:t>STC, 337, 8130s</a:t>
            </a:r>
          </a:p>
          <a:p>
            <a:r>
              <a:rPr lang="en-US" dirty="0" smtClean="0"/>
              <a:t>AD/SB/AC/MSB</a:t>
            </a:r>
          </a:p>
          <a:p>
            <a:r>
              <a:rPr lang="en-US" dirty="0" smtClean="0"/>
              <a:t>Condition of the Aircraft</a:t>
            </a:r>
          </a:p>
          <a:p>
            <a:r>
              <a:rPr lang="en-US" dirty="0" smtClean="0"/>
              <a:t>Airworthiness</a:t>
            </a:r>
          </a:p>
          <a:p>
            <a:r>
              <a:rPr lang="en-US" dirty="0" smtClean="0"/>
              <a:t>Corrections List</a:t>
            </a:r>
          </a:p>
          <a:p>
            <a:pPr lvl="1"/>
            <a:r>
              <a:rPr lang="en-US" dirty="0" smtClean="0"/>
              <a:t>Deferment</a:t>
            </a:r>
          </a:p>
          <a:p>
            <a:pPr lvl="1"/>
            <a:r>
              <a:rPr lang="en-US" dirty="0" smtClean="0"/>
              <a:t>Airworthiness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Corrections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Deferment Items</a:t>
            </a:r>
          </a:p>
          <a:p>
            <a:pPr lvl="1"/>
            <a:r>
              <a:rPr lang="en-US" dirty="0" smtClean="0"/>
              <a:t>Reasonable</a:t>
            </a:r>
          </a:p>
          <a:p>
            <a:pPr lvl="1"/>
            <a:r>
              <a:rPr lang="en-US" dirty="0" smtClean="0"/>
              <a:t>Unreasonable</a:t>
            </a:r>
          </a:p>
          <a:p>
            <a:r>
              <a:rPr lang="en-US" dirty="0" smtClean="0"/>
              <a:t>Airworthiness Items</a:t>
            </a:r>
          </a:p>
          <a:p>
            <a:r>
              <a:rPr lang="en-US" dirty="0" smtClean="0"/>
              <a:t>Negotiations (Round 2)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5EFE"/>
                </a:solidFill>
              </a:rPr>
              <a:t>buying    an    aircraft</a:t>
            </a:r>
            <a:endParaRPr lang="en-US" dirty="0">
              <a:solidFill>
                <a:srgbClr val="C55EF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BANK   FORMS   &amp;   VERIFICATION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Formal Appraisal </a:t>
            </a:r>
          </a:p>
          <a:p>
            <a:r>
              <a:rPr lang="en-US" dirty="0" smtClean="0"/>
              <a:t>8050-98 Security Form</a:t>
            </a:r>
          </a:p>
          <a:p>
            <a:r>
              <a:rPr lang="en-US" dirty="0" smtClean="0"/>
              <a:t>Master Promissory Note</a:t>
            </a:r>
          </a:p>
          <a:p>
            <a:r>
              <a:rPr lang="en-US" dirty="0" smtClean="0"/>
              <a:t>Lien File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CLOSING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Warranties</a:t>
            </a:r>
          </a:p>
          <a:p>
            <a:r>
              <a:rPr lang="en-US" dirty="0" smtClean="0"/>
              <a:t>8050-1 Registration</a:t>
            </a:r>
          </a:p>
          <a:p>
            <a:r>
              <a:rPr lang="en-US" smtClean="0"/>
              <a:t>8050-2 Bill of Sale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AutoShape 2" descr="data:image/jpeg;base64,/9j/4AAQSkZJRgABAQAAAQABAAD/2wCEAAkGBxMTEhUTExMWFRUUFxcaGBYYGB4cHRYXFBYYFhgXFRoYHyggGBolHRgaITIhJSkrLi4uFx8zODMtNygtLisBCgoKDg0OGxAQGy8kHyQsNDQ0LDQsNSwsNCwsLC8sLDAsLDQsLCwsLCw3LCwsLiwsLiwsLDQsNCwsLCwsLCwsLP/AABEIAL8BBwMBIgACEQEDEQH/xAAcAAEAAgIDAQAAAAAAAAAAAAAABQYEBwECAwj/xABEEAACAQIDBQUFBAgFAgcAAAABAgADEQQSIQUGMUFREyJhcYEHMkKRsRQjUsEVQ2JygqHR8DOSorLC0vEWRFNzk7Ph/8QAGgEBAAMBAQEAAAAAAAAAAAAAAAECAwQFBv/EAC0RAAICAQMDAgUEAwEAAAAAAAABAhEDBBIhBTFBUYETYXGx8DKR0eEiofEU/9oADAMBAAIRAxEAPwDeMREARE6VagVSzEBVBJJ4AAXJMA7xIfdfbq4yk1RRbLUdMvMBT3CehKFWt+1JiAIiIAiIgCIiAIiIAiIgCIiAIiIAiIgCIiAIiIAiIgCIiAIiIAiIgCIiAJTfariKyYMdn7jVFWqRxCm9vTNlHylynlisOlRGpuoZHBDKeBB0IMhg0duTvQ+ExLGxajU0ZBxy09O0HVxfhzBt0m78Fi0qotSmwdGFwwOh/vpNUbf3IfCO9RMz0WAAddWoqDfK45r+1042myN1sGKWGpgC2YZyPGoc2vjYgekrF80CWiIlwInF4vFg5iIgCIiAIiIAiIgCJG47buHovkqVArWvbXgZ3o7aoNwqr66fWRaBnxOqOCLggjqNZ2kgREQBERAEREAREQBERAEREAREQBERAEROGYAXJsBzMA5kLvfsV8XhXo06xoVCVZKq3urIwPwkEaXFwecw9r79YKgSpqdo/wCCmMx+fD+c9d0t60xoqWptSZD7jHUoeD6eNx4aSLQKXh9k7bwWYhKGOVjc94ZydLsc+TX1YyX3dxTYrGUy+Fr4d6KszLVp5V4FF7Jho98/Ea92X6JX4auwInlWxKJ77qvmQPrMX9MUc6pn7zmy6GxNr+9a3LrLWgZ8REkCIiAIiIBo3fraqnaGIBQMFZV/yIot87yKw9ZCwVQ9Nj+E3sTrxFuszto9lWr1XI1qOx8Tdy2vTiJnbO2QC+e2W/Fuo6Cc0nyVpnXCYjGUQrrUaxsBfXW9uVm1PjNpbrVa7081VrjgNOY9434kX0+cpuDwRrV0pr7qf7iP+K6/xeE2VQpBFCqLBRYekvjTfJY7xETYCIiAIiIAiIgCIiAIiIAiIgCIiAQe9eJxFGka2HCsVHfVuAXj2g/d59R5TVG2Ns1cQVNeuxR9MitlUNcghguvI6eHz3mZqPfjdX7NUNSmt8NXNmt+oc8BpwQm1jwBsOl6SQK1iMEKRUZCwf8ABcKRfhzJ4yWwe0DhqqV6ZAZdMt/fU8U/vgRMXYzVTT7Hsnq1QxCAa3U8CxBtbxOkuGyfZ2ah7TGMBe33VLS4HJ3HHyHzmaTbBedk7Sp4iktak11cX8jzB6ETMmLs7Z1Kggp0aa00HJRbXqep8TMqbgr+9+yGqoKtIffUblbcXQ+/T9baeIEoJ2rq6pSrVRUIbO75QpXW9IHVdT8xw0m3pRN8N16fafacjNTItVVWK5Nb57Dit9SPXrM5x8gmN1N4O2UUqrL2wGljftAOY/aA4j18rHNd0dlZxaiKdOmnuurG+cWsb/Qjr4kS6bGeuVtWA0tZxoXHVlsLH69BIhO+AZtaqqgszBQOJJsPmZFVN6MIP1ynyufoJRvaNiKtTE5EcBKa2sx0zcSQPxa2v4fOCwmBckXxBJtwBPvG+vHUDp4SJZGuxW+TbNHeTCMQBXQE8ATb6ySDhhoQQRxB6zXGydiKqFq75wNbE3OvAAXPHoOMtO7GxlpAvly5jcLfRRyHp16+FpEMjbosROP9n1Mg9m1vDh9ND8pXNobt4ugBZmyjxP1BK+mk21Eu8aBWtydl9nSzn3m0BPEi92b1P0llnAFtBOZeKpUBERJAiIgCIiAIiIAiIgCIiAIiIAiJB7S3ooUcRTw7nvPxPJOl/OQ3QJydK1JXUqyhlYEFSLgg6EEHiJ3iSDHweBp0hlpU1QdFUD6T1esoIBYAsbAE8TxsOsgdv7wmg4plSgYaVmF1J/CttM371vWQGKrGrVs9LNSAu1dqguthe5HLXSw8xM5TrhA2BE1vhN7qlOoKVF/tK31D6ZQOlT/qBllw++WHOlQPTI490so82S4HraSpoFjgiYOG2xh6gulemw8HH9ZmI4IuCCOoN5a0DFwOyqNG/ZoFuSetr8lv7o8BpMwyO2ntzD4cha1QISLgWJJHC+gMjm31wfKox8qbfmBM5ZsUOHJL3OiGkz5FcYNr1p0c4bdSkSalf72oxJJPui5vZR01ma27uFIt2KfKRb79YYcFqt5KPzYSKf2q4RXKNRxAsbXAQj/feZrPgfCaNH0/UpW4MsVPdbDrUFRVsR43+vCTQErW0N8EXD0a9JC4r3yhjlIVdCToedvnIZ9/KvKlTHmSf6Ss9VgxOm+S2Lpuoyx3Rjx9fQv8TVNf2mYqnUZWpUWUWtYMpsR1zH6TYO6+2PteGSvlylswKg3ylWKkX9L+s0xajHl4iV1GgzaeO6a4+pKxKlvvXxFIrUp1WWm3dIFu63EG9r2I+njKZU2ziDxr1f8A5G/rOfPr44puDizq0vSZajGsikqZuCJpLE42qde1qXGoOdr/AFk9uHvPUFcUq9VnSr3VLsWyv8NidbHh55ZTF1KE5KLVWbZuh5IY3OMrrxRs+RlTeHCDjiKXowP0kTv9tnsaHZKfvK1x+6nxH14ep6TVpaTqtc8U9kVfqU0HS1nx/Em2l4NvVN8MEP14PkrH6CYS+0TZ2c0ziMpHNkcD/Naw9ZqbGYjIpPPl5zP9mG6/2vE9vVF6NBgxv8dX3lXxA94/wjnK6fV5sr5S/Pc01XT9Pgi3b4+a/g3mrXFxwM5iJ6Z4QiIgCIiAIiIBD71bcXCUGqHVjog6sf7+k0imPLYgtUu71L5zxsTrbwIHOWD2k7aNTEst+5Q7oHVz+f8AWU7ZtwDUa/evbofE+Mwk7ZDfJuHcveQZhhKr3YAdmx+IHgp8en/aWbaG2aVI5Sbva+UWuB1YkgKPMi/KULcHY9Ts6mNKdpUCkUUOl2A01OgHAX8+YkpsvdnEkE1+zLVDmcu2a5P7IBHLrLJyS4JJGtvNQqqUq0HKsCbXpOCo4myVDoON+VpQNv7UwIH2eninSmzXNOoj5VsTcJWAK2uDcMdCOPKTe1AKOfDUnz1HP31UC2VL6UU1NvHX+kqLYQUnIajSqoQ3cdMw4e9TsQVYC1wCDYcbaiN1vkGeMNULdhSFOijHMruw1Q3Klb+9z1B14iWH9GdlRVKKB2za1GJFrA2IIPXxvqdJVcJt1sJh+xSlRqUGYlEqB6iUydStMs+ZOuUnS9xxmC+87qbNS0vcCmxyrccQKhf+VpV8g2bg93KZKqVDMQC97FV6kXF/AXP0MuGFw600WmihVQAKByAmntj+0mtTVlWhTKqpN2JztbQZiDb5DSTm73tPatXp0qtFEV2C5lZjYtoultbtYesvCorkk8/ao9sTS/8Aa/5mVFKs3dtDY2HrkGtRp1CBYFlBIHGwJ5TTe8IWlja1OmgCq+VUA4aCwUec8rXaZqTyX3Z9d0bXRyY1gr9K7+/9nRXlW2gfvX/eMsdbcetimNUVsoNgQBfUAXt3xfzlv3Q2NhqApYOphaeJrFnLVmppcL712vmNgCANeY4XkYdI/LM9T1jEnSV0/H/CDNfNhcIgPuUP5u7Mf5ZZi5p7bWrKa9XIFWnnYIqiwCqcq5QNBoBI/C4kOG8GYfI/0M5Mtyk2ejhqMEvXn9+X9zC24NVbqCPlr+c2F7GcfelXoE+46uPKoMpA9U/1ShbWW9M/skH8vzkl7K9odntBFJ0rI9P1t2in5pb+KdOiltmjn6li+Jp5peFf7cm6dpYJa1J6T8HFvI8iPEGx9JpvHUGpVGpvoyEg/wBR4EWI8DN2yi+0rY91GKQarZan7pPdb0Jt6jpO3qGDfDeu6+x4vRtX8PL8KXaX3/vt+xQi8xX0bTTmLcj4T1GoJ6TyZp4m0+ui9rsz9q7TqYip2lU3ayjwsotoOWtz5kzBLToWnhiKmluv0mii5y5OebjihwuF2R5rhnxNZKNIXZ2yqPE8WPgBck9BN+7vbHTCYdKFPgg1bm7HVmPiT8uHKVD2Wbt9nT+11B36otTB+Gn+Lzb6AdTNgT3dLh2Rs+P6hqXkntXZfcRETqPPEREAREQBERAKvvdusmIVqiIC5FnX/wBQDh/GOR58DyI1kmyM+Ip0ENyW1FrWNwO8ORvxm9ZFvsKkcSuKC2qAEG3x3FgT4jrM5Qt2gZuCwq0qa01FlQAD05+Z4xj6btTdUbK5UhW6G2hnvE0BpbA4hqRNOspFRGtUPO5Ns5HQ/lbpO/6SIr5SttbAjW4IuNOYPUdfnfd8d1RiR2tI5ayjjwzjoZRNmVGp1BTqLlqKdabDUDUZqZ+IceHy0mEo0wzttDZaKrVM4pHmGsVaxvqNbjnw01Nr6yrfomjWDNTsrD3tLpfqOLAH+L0klt+qcRUsSVQXJPwqovlDedibczaeeMtS+7oqueogU2HLQ3sOJ4fO8JCyJo7MqqlSyZlIt92Q+vI2W5A1PGxmLs1lp1l7fMaYIL0/dLLzAOhHnL1XwOHVbVSoejSz1mXQiwBa5C2J14E31lEwG3s1cZQrB3ACVBdRmNgGLcOV2BEdyUfSOA2ij4enXPcR6av3iBlDKGFzw5zWOJwiVcZWrJUU9pUOViQoVbZbqDrfQ6+OnHNJ6ru9XakrOpplQLLSqNVyZVsMga4df2Qot4ynbUaihZazozDQ93JUU8e8vePoBYdJGSnW7wb4JZlccV8qnXoWqiKlAEuQKXBQguXJ0Fj1sLWGg9Ncvd/EU6eBxGOU5nK1bNe/+GWCqp53fmOJPS01DtbbpK9hSzimObNdmuBcDkgPO2p8jaW4Y7s93qKc61dl9EqvUJ/0AesyWRcteh24+myioPJ3ckq+Xn7EEath5TF2U1g2vvG/qZ1NTTwM6UVVfdBHrcfK08zbSo+mq5J32JWr3kI8CPnITZ2MNGrTqjjSdX88jBretrSRWppIrErZj5/XWRD/ABZuoqSpn07TcMAQbggEHqDqJ1xFBXVkcXVgVYHmCLESA9nmP7bZ+HY8UXsz50jkHzAB9ZIbybYXCYd6zakCyr+Jzoq/Pj4Ame9vWzc+1HwjwTWb4Uf1XXvZpzbWEOFxFSjfNkNgeqkBlvbgbEesjTUnTEYlnZnc5mclmPUk3JnkWnz0krdH30VJRSk7dc/U9me3GZ+6GDp4vGU6VRrKSSQfjCDNkXxNvleRReY61GpuroSrKQysOTKbg/OaYmovlGOfTvNFpOnXB9LqoAsBYDgOk5kPuptxcZhkrLYN7tRR8FQe8PLmPAiQ2+G8DE/ZMNdqrA52X9WoFyCeRtz5Ce9vVWj4PJCWOTjLujPob30WrVKQVz2du+q5geVxbXjpwk1hcdTqe46t1AOo8xxEoeydkvRAGodxdmB4Djbh5aHiR0vMXC700qtZab0CtyFVrnMpJCi/dBBuRcA3F+cy+Iyps6JTqu0qtC9nOVbmz9/T4RfRgT68JK7r7dfFIWaiadiQdbgkccvMi+nLgZeORMgnIiJoBERAERKZv7smsQcTTrPlppd6Qdl0W5LpkOpte6njaQwQO8PtDK1uztUpCmxVglrlgbENm5D63kZW37a2b7RWHhZP+rhKRtrvPcve5vfje+vxX+pnQhMp7yn5TNg2TuLvma2MCVKzsrK1gxFrqrNwDHkOUpR3tOJxFao/3tF6jMquT3Rfumm9g1MgWHTqJ6ezx6aY6lUY2CljoL3ORgBx0vfjKvs/FLUq1XW+R6lRhf8ACzswv6ESfAL7gtsUAoyVlRraLiCFJ5XWpojdLkr5SV3e2eyN2rUKlR2N8wAddeaspy8uvSUPZGyjiKnZAi1i2Y8KaIbu58AD6kgc5s7d7Z9IVKQ7HuBclJGAOSmuucjgXZrtfoSeYmUuAiF3t2ZiKiMmHwrL2rBqjEquYg8CXbhxNuHCU+nuZivjSmg6vWpD6OTN7NgqKi/ZoPJR9AJUt4MXmZqdMjKxFMAAZS1wWZrcADYa8rnlrWM/BZ8Fx3OxLvhKXaFWdVyMyMHVinduGUAXNrkDgTbW01BvjhQcdiT1qtOa+91emSlB2WkvdQXt3V0DaW1NrnxJkHiNs1XbM4BJNyxJuepuDe/nGWDyRSO7QaxaWbk1doxjgwXbTgQP9Kn85N7QcHCYOhf/AAxXcjxq12A+QT/VIvE4ysoDCoAhtbmRpfmJ4fpJSe/Wv55R6cZl/wCeSVJncurxlJOUOzvv8mvT5nDVrdZnbP2bXrKXpUqjqpsSqM1ja9jYdDIrEVQSMhLA38fpN1+zPEUaOBRWdQ7s7st9QScq3HXKqyIadS4Zpm6lKC3Qpo1Olre8Ji41bEeX0/7zN2pS7PEVqa2KpUcL+7mOX/TaYuJpsVvY6Ef0/OcTjTPoMMlKmvJs32KY+6YigfhZag8nGVvlkHzkV7SNsHE4js0P3VAkD9qpwdvT3R5N1la3T2lVw9So1Li9JqZP4cxBDDxBGkyVpHpNZ528SgjnXT1DWzzvzVfWufz5kYaJnkoJvaZe06uXu8z9Jbdz9yzXwdWuws7j7gHT3Dck+DEZfLXnIx4XOLaMtV1COHLGL7eff+O5SDTPSdsNgKtU5aaFzztwHix4KPEkCSZw55j+/GSGGxhNlrF2QcBmJAtwupuD52vMoKLdSdHXqcmXHDdijufpf5f04MzdhquFSqlBmq1KgBYUxdBlvYU2JF21sanu8hmNpjYbE0qrtTFN1ccWFVQbnzBub+MvGxKWWmr01QlviRiV6XfN3i3K2vCQ+0dl4TGN3XFOuCQTbJnI42BHH5+U9THtSpdj4XU5smbI55P1P2K9Sq43D95KlR0B4XzaeKnS3K4MsWxN56VU3dEFa2jC2p4WJ5DxvbykXi9nYqgMjZjTvq4vmHQq98p5aNYW0tO+No0aiq4S1QEd4aX65ut+mvGXdMxM3Hs2IrCghDZmuxtwtYltRwAIt5rbibbF2Zglo01pqLBQB8pAbkbu/Z0ao+tWoSSTxAuSF8+vj5S0y+OPkCIiagThjOYgEZjO3bRbKJXdqbPxJB+8b0l1nBEA+b94936i1CFou19bhCdb+AnnhNh4gr/hVBp+Ej8hPpE0FPwj5Tj7On4R8pXaD53wO7GNVwwpPpqLsLXHXXhOKO42MztloKgf3grWVQOfeNlHXlN87S2lhqGjsua18g1Yjy5eZlR3gxFWsuZstPD3B7MkgPrp2rjW1/h09ZVtLgFe2HshaNHs6TM9Nm79YnWu4+GmDr2KfzOvHhP42hiKYCotS7jvuFuQBwS7WAFrEkeXLWLG3qtI5uxsNMpCqRZdB2dz3UsLi2kzNne0HM+WrTOvQWNutwbfTzmTTIZMYBDSpDt2vluW1+LiLEW90Hj19JT9uUqr0ajUEIz5qdMXuVp69o1zrmNymp4tV6CWXGMMY6UaAK0AAXqC4GW9xk8Sb+uuoXvW6hs+kFCqoAUAAdABYCTCN8slI+fqex8TYA0nJ53nYbrYh/1fzP8ASfQn6Lp/hE9KeApjgomu0k0PhvZ9WZLGmoJPHX/8vJTBeylz7zD0UfnN1LTA4ATvJ2i0a92HuD9nvlcnNa4YC2nQW0kv/wCElPFU9Bb6S1xG0tuKRiPZ5Rck53Qn8JB/3gzCxfs1LKyribXBHep3OvPusPpNiRM3p8b7o6cfUNRj4jJmqxuDiKIsjUqmvEllJ9MpA+cxK+wMUv8A5dm/dZD/AMr/AMpt4redDSExeix+DtXXNTdyaft/FHz0m7mMfEBq9ColMsM1rFsgOoW3O03Fgt6KKqqCm1NVAULlsFAFgB5CWM0RzE8nwFM8VHym8YbVwedlzPK7kat3pWma5qUiMtXvEdH+L58fMmQ+Wbaxu6+Fqiz0x5qSp+akGRNb2e4Y+5UrU/Jw3/2BpxZdHJybie5pOtY8eNQyJ2vJRdm7Rq0GzUmt1U+63mPzli2btTCY65KZMUmpp5iuYr4j3x48eEyq/s8b9Xiv89K/81ZfpITGey/EvVV1r0kta7jOG04MoA4/xSIYc0PHBOpy9P1iuUtsvWn/AL9fuZeMxZBFSqrFWvZQct8moAHw5TbwGpvmmbufsB61X7biVAJN6SWsFHJrctOHzkphtyxmpvWrtXZRZswsGsQV0ubAfhvY/O9qRbCwnbGD8nzkkk+HZyBOYibFRERAEREAREQDFxuFLju1Hpkc1t8iGBBH8/GQeL2XWJs9esVPxBgBa3xZQLSzRKSgmDXe08NgabNRqpUps1/vBSNm01ObXMv98ZF1938Sqh8NVFak2q964NuWWobcRwGomzsRg1INu7f5HzH5ixlX2xhsSrKKSUyPxl/d9GIIHgCeEy2yiCr0q+KDHt8PVQKCcyroBrqc2luOviZ32XsOni6hKU6jE6PUqEFVHhYAX6DU+Q1kwNkZzfF12q8D2akhbjqeNvAAecnaO0FRQlMBFHAKLCXUWKJTZ+yqdJAii9tSSdSep/vQADgJmKoHASGTajdZlUscT0mi4BIxPOlUJ5T0kgREQBERAEREAREQBERAEROCYBzE8nrWnhUxdoBmRIxse3IThcY8AlImGmKbmJkJVvAPSIiAIiIAiIgHBMxMTjgs9MUrHhIXFYNzxBgHnjNsnlIfEY9jzmZU2exnVNkk8oBHCqxmXh6TGS2E2IZM4bZ6JyuYBE4LZzGTFDCKviZkxAEREAREQBERAEREAREQBERAEREA83pzFOEMzogGGuEnulACesQDgKJzEQBERAEREAREQBERAOCo6TgIOk7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MTEhUTExMWFRUUFxcaGBYYGB4cHRYXFBYYFhgXFRoYHyggGBolHRgaITIhJSkrLi4uFx8zODMtNygtLisBCgoKDg0OGxAQGy8kHyQsNDQ0LDQsNSwsNCwsLC8sLDAsLDQsLCwsLCw3LCwsLiwsLiwsLDQsNCwsLCwsLCwsLP/AABEIAL8BBwMBIgACEQEDEQH/xAAcAAEAAgIDAQAAAAAAAAAAAAAABQYEBwECAwj/xABEEAACAQIDBQUFBAgFAgcAAAABAgADEQQSIQUGMUFREyJhcYEHMkKRsRQjUsEVQ2JygqHR8DOSorLC0vEWRFNzk7Ph/8QAGgEBAAMBAQEAAAAAAAAAAAAAAAECAwQFBv/EAC0RAAICAQMDAgUEAwEAAAAAAAABAhEDBBIhBTFBUYETYXGx8DKR0eEiofEU/9oADAMBAAIRAxEAPwDeMREARE6VagVSzEBVBJJ4AAXJMA7xIfdfbq4yk1RRbLUdMvMBT3CehKFWt+1JiAIiIAiIgCIiAIiIAiIgCIiAIiIAiIgCIiAIiIAiIgCIiAIiIAiIgCIiAJTfariKyYMdn7jVFWqRxCm9vTNlHylynlisOlRGpuoZHBDKeBB0IMhg0duTvQ+ExLGxajU0ZBxy09O0HVxfhzBt0m78Fi0qotSmwdGFwwOh/vpNUbf3IfCO9RMz0WAAddWoqDfK45r+1042myN1sGKWGpgC2YZyPGoc2vjYgekrF80CWiIlwInF4vFg5iIgCIiAIiIAiIgCJG47buHovkqVArWvbXgZ3o7aoNwqr66fWRaBnxOqOCLggjqNZ2kgREQBERAEREAREQBERAEREAREQBERAEROGYAXJsBzMA5kLvfsV8XhXo06xoVCVZKq3urIwPwkEaXFwecw9r79YKgSpqdo/wCCmMx+fD+c9d0t60xoqWptSZD7jHUoeD6eNx4aSLQKXh9k7bwWYhKGOVjc94ZydLsc+TX1YyX3dxTYrGUy+Fr4d6KszLVp5V4FF7Jho98/Ea92X6JX4auwInlWxKJ77qvmQPrMX9MUc6pn7zmy6GxNr+9a3LrLWgZ8REkCIiAIiIBo3fraqnaGIBQMFZV/yIot87yKw9ZCwVQ9Nj+E3sTrxFuszto9lWr1XI1qOx8Tdy2vTiJnbO2QC+e2W/Fuo6Cc0nyVpnXCYjGUQrrUaxsBfXW9uVm1PjNpbrVa7081VrjgNOY9434kX0+cpuDwRrV0pr7qf7iP+K6/xeE2VQpBFCqLBRYekvjTfJY7xETYCIiAIiIAiIgCIiAIiIAiIgCIiAQe9eJxFGka2HCsVHfVuAXj2g/d59R5TVG2Ns1cQVNeuxR9MitlUNcghguvI6eHz3mZqPfjdX7NUNSmt8NXNmt+oc8BpwQm1jwBsOl6SQK1iMEKRUZCwf8ABcKRfhzJ4yWwe0DhqqV6ZAZdMt/fU8U/vgRMXYzVTT7Hsnq1QxCAa3U8CxBtbxOkuGyfZ2ah7TGMBe33VLS4HJ3HHyHzmaTbBedk7Sp4iktak11cX8jzB6ETMmLs7Z1Kggp0aa00HJRbXqep8TMqbgr+9+yGqoKtIffUblbcXQ+/T9baeIEoJ2rq6pSrVRUIbO75QpXW9IHVdT8xw0m3pRN8N16fafacjNTItVVWK5Nb57Dit9SPXrM5x8gmN1N4O2UUqrL2wGljftAOY/aA4j18rHNd0dlZxaiKdOmnuurG+cWsb/Qjr4kS6bGeuVtWA0tZxoXHVlsLH69BIhO+AZtaqqgszBQOJJsPmZFVN6MIP1ynyufoJRvaNiKtTE5EcBKa2sx0zcSQPxa2v4fOCwmBckXxBJtwBPvG+vHUDp4SJZGuxW+TbNHeTCMQBXQE8ATb6ySDhhoQQRxB6zXGydiKqFq75wNbE3OvAAXPHoOMtO7GxlpAvly5jcLfRRyHp16+FpEMjbosROP9n1Mg9m1vDh9ND8pXNobt4ugBZmyjxP1BK+mk21Eu8aBWtydl9nSzn3m0BPEi92b1P0llnAFtBOZeKpUBERJAiIgCIiAIiIAiIgCIiAIiIAiJB7S3ooUcRTw7nvPxPJOl/OQ3QJydK1JXUqyhlYEFSLgg6EEHiJ3iSDHweBp0hlpU1QdFUD6T1esoIBYAsbAE8TxsOsgdv7wmg4plSgYaVmF1J/CttM371vWQGKrGrVs9LNSAu1dqguthe5HLXSw8xM5TrhA2BE1vhN7qlOoKVF/tK31D6ZQOlT/qBllw++WHOlQPTI490so82S4HraSpoFjgiYOG2xh6gulemw8HH9ZmI4IuCCOoN5a0DFwOyqNG/ZoFuSetr8lv7o8BpMwyO2ntzD4cha1QISLgWJJHC+gMjm31wfKox8qbfmBM5ZsUOHJL3OiGkz5FcYNr1p0c4bdSkSalf72oxJJPui5vZR01ma27uFIt2KfKRb79YYcFqt5KPzYSKf2q4RXKNRxAsbXAQj/feZrPgfCaNH0/UpW4MsVPdbDrUFRVsR43+vCTQErW0N8EXD0a9JC4r3yhjlIVdCToedvnIZ9/KvKlTHmSf6Ss9VgxOm+S2Lpuoyx3Rjx9fQv8TVNf2mYqnUZWpUWUWtYMpsR1zH6TYO6+2PteGSvlylswKg3ylWKkX9L+s0xajHl4iV1GgzaeO6a4+pKxKlvvXxFIrUp1WWm3dIFu63EG9r2I+njKZU2ziDxr1f8A5G/rOfPr44puDizq0vSZajGsikqZuCJpLE42qde1qXGoOdr/AFk9uHvPUFcUq9VnSr3VLsWyv8NidbHh55ZTF1KE5KLVWbZuh5IY3OMrrxRs+RlTeHCDjiKXowP0kTv9tnsaHZKfvK1x+6nxH14ep6TVpaTqtc8U9kVfqU0HS1nx/Em2l4NvVN8MEP14PkrH6CYS+0TZ2c0ziMpHNkcD/Naw9ZqbGYjIpPPl5zP9mG6/2vE9vVF6NBgxv8dX3lXxA94/wjnK6fV5sr5S/Pc01XT9Pgi3b4+a/g3mrXFxwM5iJ6Z4QiIgCIiAIiIBD71bcXCUGqHVjog6sf7+k0imPLYgtUu71L5zxsTrbwIHOWD2k7aNTEst+5Q7oHVz+f8AWU7ZtwDUa/evbofE+Mwk7ZDfJuHcveQZhhKr3YAdmx+IHgp8en/aWbaG2aVI5Sbva+UWuB1YkgKPMi/KULcHY9Ts6mNKdpUCkUUOl2A01OgHAX8+YkpsvdnEkE1+zLVDmcu2a5P7IBHLrLJyS4JJGtvNQqqUq0HKsCbXpOCo4myVDoON+VpQNv7UwIH2eninSmzXNOoj5VsTcJWAK2uDcMdCOPKTe1AKOfDUnz1HP31UC2VL6UU1NvHX+kqLYQUnIajSqoQ3cdMw4e9TsQVYC1wCDYcbaiN1vkGeMNULdhSFOijHMruw1Q3Klb+9z1B14iWH9GdlRVKKB2za1GJFrA2IIPXxvqdJVcJt1sJh+xSlRqUGYlEqB6iUydStMs+ZOuUnS9xxmC+87qbNS0vcCmxyrccQKhf+VpV8g2bg93KZKqVDMQC97FV6kXF/AXP0MuGFw600WmihVQAKByAmntj+0mtTVlWhTKqpN2JztbQZiDb5DSTm73tPatXp0qtFEV2C5lZjYtoultbtYesvCorkk8/ao9sTS/8Aa/5mVFKs3dtDY2HrkGtRp1CBYFlBIHGwJ5TTe8IWlja1OmgCq+VUA4aCwUec8rXaZqTyX3Z9d0bXRyY1gr9K7+/9nRXlW2gfvX/eMsdbcetimNUVsoNgQBfUAXt3xfzlv3Q2NhqApYOphaeJrFnLVmppcL712vmNgCANeY4XkYdI/LM9T1jEnSV0/H/CDNfNhcIgPuUP5u7Mf5ZZi5p7bWrKa9XIFWnnYIqiwCqcq5QNBoBI/C4kOG8GYfI/0M5Mtyk2ejhqMEvXn9+X9zC24NVbqCPlr+c2F7GcfelXoE+46uPKoMpA9U/1ShbWW9M/skH8vzkl7K9odntBFJ0rI9P1t2in5pb+KdOiltmjn6li+Jp5peFf7cm6dpYJa1J6T8HFvI8iPEGx9JpvHUGpVGpvoyEg/wBR4EWI8DN2yi+0rY91GKQarZan7pPdb0Jt6jpO3qGDfDeu6+x4vRtX8PL8KXaX3/vt+xQi8xX0bTTmLcj4T1GoJ6TyZp4m0+ui9rsz9q7TqYip2lU3ayjwsotoOWtz5kzBLToWnhiKmluv0mii5y5OebjihwuF2R5rhnxNZKNIXZ2yqPE8WPgBck9BN+7vbHTCYdKFPgg1bm7HVmPiT8uHKVD2Wbt9nT+11B36otTB+Gn+Lzb6AdTNgT3dLh2Rs+P6hqXkntXZfcRETqPPEREAREQBERAKvvdusmIVqiIC5FnX/wBQDh/GOR58DyI1kmyM+Ip0ENyW1FrWNwO8ORvxm9ZFvsKkcSuKC2qAEG3x3FgT4jrM5Qt2gZuCwq0qa01FlQAD05+Z4xj6btTdUbK5UhW6G2hnvE0BpbA4hqRNOspFRGtUPO5Ns5HQ/lbpO/6SIr5SttbAjW4IuNOYPUdfnfd8d1RiR2tI5ayjjwzjoZRNmVGp1BTqLlqKdabDUDUZqZ+IceHy0mEo0wzttDZaKrVM4pHmGsVaxvqNbjnw01Nr6yrfomjWDNTsrD3tLpfqOLAH+L0klt+qcRUsSVQXJPwqovlDedibczaeeMtS+7oqueogU2HLQ3sOJ4fO8JCyJo7MqqlSyZlIt92Q+vI2W5A1PGxmLs1lp1l7fMaYIL0/dLLzAOhHnL1XwOHVbVSoejSz1mXQiwBa5C2J14E31lEwG3s1cZQrB3ACVBdRmNgGLcOV2BEdyUfSOA2ij4enXPcR6av3iBlDKGFzw5zWOJwiVcZWrJUU9pUOViQoVbZbqDrfQ6+OnHNJ6ru9XakrOpplQLLSqNVyZVsMga4df2Qot4ynbUaihZazozDQ93JUU8e8vePoBYdJGSnW7wb4JZlccV8qnXoWqiKlAEuQKXBQguXJ0Fj1sLWGg9Ncvd/EU6eBxGOU5nK1bNe/+GWCqp53fmOJPS01DtbbpK9hSzimObNdmuBcDkgPO2p8jaW4Y7s93qKc61dl9EqvUJ/0AesyWRcteh24+myioPJ3ckq+Xn7EEath5TF2U1g2vvG/qZ1NTTwM6UVVfdBHrcfK08zbSo+mq5J32JWr3kI8CPnITZ2MNGrTqjjSdX88jBretrSRWppIrErZj5/XWRD/ABZuoqSpn07TcMAQbggEHqDqJ1xFBXVkcXVgVYHmCLESA9nmP7bZ+HY8UXsz50jkHzAB9ZIbybYXCYd6zakCyr+Jzoq/Pj4Ame9vWzc+1HwjwTWb4Uf1XXvZpzbWEOFxFSjfNkNgeqkBlvbgbEesjTUnTEYlnZnc5mclmPUk3JnkWnz0krdH30VJRSk7dc/U9me3GZ+6GDp4vGU6VRrKSSQfjCDNkXxNvleRReY61GpuroSrKQysOTKbg/OaYmovlGOfTvNFpOnXB9LqoAsBYDgOk5kPuptxcZhkrLYN7tRR8FQe8PLmPAiQ2+G8DE/ZMNdqrA52X9WoFyCeRtz5Ce9vVWj4PJCWOTjLujPob30WrVKQVz2du+q5geVxbXjpwk1hcdTqe46t1AOo8xxEoeydkvRAGodxdmB4Djbh5aHiR0vMXC700qtZab0CtyFVrnMpJCi/dBBuRcA3F+cy+Iyps6JTqu0qtC9nOVbmz9/T4RfRgT68JK7r7dfFIWaiadiQdbgkccvMi+nLgZeORMgnIiJoBERAERKZv7smsQcTTrPlppd6Qdl0W5LpkOpte6njaQwQO8PtDK1uztUpCmxVglrlgbENm5D63kZW37a2b7RWHhZP+rhKRtrvPcve5vfje+vxX+pnQhMp7yn5TNg2TuLvma2MCVKzsrK1gxFrqrNwDHkOUpR3tOJxFao/3tF6jMquT3Rfumm9g1MgWHTqJ6ezx6aY6lUY2CljoL3ORgBx0vfjKvs/FLUq1XW+R6lRhf8ACzswv6ESfAL7gtsUAoyVlRraLiCFJ5XWpojdLkr5SV3e2eyN2rUKlR2N8wAddeaspy8uvSUPZGyjiKnZAi1i2Y8KaIbu58AD6kgc5s7d7Z9IVKQ7HuBclJGAOSmuucjgXZrtfoSeYmUuAiF3t2ZiKiMmHwrL2rBqjEquYg8CXbhxNuHCU+nuZivjSmg6vWpD6OTN7NgqKi/ZoPJR9AJUt4MXmZqdMjKxFMAAZS1wWZrcADYa8rnlrWM/BZ8Fx3OxLvhKXaFWdVyMyMHVinduGUAXNrkDgTbW01BvjhQcdiT1qtOa+91emSlB2WkvdQXt3V0DaW1NrnxJkHiNs1XbM4BJNyxJuepuDe/nGWDyRSO7QaxaWbk1doxjgwXbTgQP9Kn85N7QcHCYOhf/AAxXcjxq12A+QT/VIvE4ysoDCoAhtbmRpfmJ4fpJSe/Wv55R6cZl/wCeSVJncurxlJOUOzvv8mvT5nDVrdZnbP2bXrKXpUqjqpsSqM1ja9jYdDIrEVQSMhLA38fpN1+zPEUaOBRWdQ7s7st9QScq3HXKqyIadS4Zpm6lKC3Qpo1Olre8Ji41bEeX0/7zN2pS7PEVqa2KpUcL+7mOX/TaYuJpsVvY6Ef0/OcTjTPoMMlKmvJs32KY+6YigfhZag8nGVvlkHzkV7SNsHE4js0P3VAkD9qpwdvT3R5N1la3T2lVw9So1Li9JqZP4cxBDDxBGkyVpHpNZ528SgjnXT1DWzzvzVfWufz5kYaJnkoJvaZe06uXu8z9Jbdz9yzXwdWuws7j7gHT3Dck+DEZfLXnIx4XOLaMtV1COHLGL7eff+O5SDTPSdsNgKtU5aaFzztwHix4KPEkCSZw55j+/GSGGxhNlrF2QcBmJAtwupuD52vMoKLdSdHXqcmXHDdijufpf5f04MzdhquFSqlBmq1KgBYUxdBlvYU2JF21sanu8hmNpjYbE0qrtTFN1ccWFVQbnzBub+MvGxKWWmr01QlviRiV6XfN3i3K2vCQ+0dl4TGN3XFOuCQTbJnI42BHH5+U9THtSpdj4XU5smbI55P1P2K9Sq43D95KlR0B4XzaeKnS3K4MsWxN56VU3dEFa2jC2p4WJ5DxvbykXi9nYqgMjZjTvq4vmHQq98p5aNYW0tO+No0aiq4S1QEd4aX65ut+mvGXdMxM3Hs2IrCghDZmuxtwtYltRwAIt5rbibbF2Zglo01pqLBQB8pAbkbu/Z0ao+tWoSSTxAuSF8+vj5S0y+OPkCIiagThjOYgEZjO3bRbKJXdqbPxJB+8b0l1nBEA+b94936i1CFou19bhCdb+AnnhNh4gr/hVBp+Ej8hPpE0FPwj5Tj7On4R8pXaD53wO7GNVwwpPpqLsLXHXXhOKO42MztloKgf3grWVQOfeNlHXlN87S2lhqGjsua18g1Yjy5eZlR3gxFWsuZstPD3B7MkgPrp2rjW1/h09ZVtLgFe2HshaNHs6TM9Nm79YnWu4+GmDr2KfzOvHhP42hiKYCotS7jvuFuQBwS7WAFrEkeXLWLG3qtI5uxsNMpCqRZdB2dz3UsLi2kzNne0HM+WrTOvQWNutwbfTzmTTIZMYBDSpDt2vluW1+LiLEW90Hj19JT9uUqr0ajUEIz5qdMXuVp69o1zrmNymp4tV6CWXGMMY6UaAK0AAXqC4GW9xk8Sb+uuoXvW6hs+kFCqoAUAAdABYCTCN8slI+fqex8TYA0nJ53nYbrYh/1fzP8ASfQn6Lp/hE9KeApjgomu0k0PhvZ9WZLGmoJPHX/8vJTBeylz7zD0UfnN1LTA4ATvJ2i0a92HuD9nvlcnNa4YC2nQW0kv/wCElPFU9Bb6S1xG0tuKRiPZ5Rck53Qn8JB/3gzCxfs1LKyribXBHep3OvPusPpNiRM3p8b7o6cfUNRj4jJmqxuDiKIsjUqmvEllJ9MpA+cxK+wMUv8A5dm/dZD/AMr/AMpt4redDSExeix+DtXXNTdyaft/FHz0m7mMfEBq9ColMsM1rFsgOoW3O03Fgt6KKqqCm1NVAULlsFAFgB5CWM0RzE8nwFM8VHym8YbVwedlzPK7kat3pWma5qUiMtXvEdH+L58fMmQ+Wbaxu6+Fqiz0x5qSp+akGRNb2e4Y+5UrU/Jw3/2BpxZdHJybie5pOtY8eNQyJ2vJRdm7Rq0GzUmt1U+63mPzli2btTCY65KZMUmpp5iuYr4j3x48eEyq/s8b9Xiv89K/81ZfpITGey/EvVV1r0kta7jOG04MoA4/xSIYc0PHBOpy9P1iuUtsvWn/AL9fuZeMxZBFSqrFWvZQct8moAHw5TbwGpvmmbufsB61X7biVAJN6SWsFHJrctOHzkphtyxmpvWrtXZRZswsGsQV0ubAfhvY/O9qRbCwnbGD8nzkkk+HZyBOYibFRERAEREAREQDFxuFLju1Hpkc1t8iGBBH8/GQeL2XWJs9esVPxBgBa3xZQLSzRKSgmDXe08NgabNRqpUps1/vBSNm01ObXMv98ZF1938Sqh8NVFak2q964NuWWobcRwGomzsRg1INu7f5HzH5ixlX2xhsSrKKSUyPxl/d9GIIHgCeEy2yiCr0q+KDHt8PVQKCcyroBrqc2luOviZ32XsOni6hKU6jE6PUqEFVHhYAX6DU+Q1kwNkZzfF12q8D2akhbjqeNvAAecnaO0FRQlMBFHAKLCXUWKJTZ+yqdJAii9tSSdSep/vQADgJmKoHASGTajdZlUscT0mi4BIxPOlUJ5T0kgREQBERAEREAREQBERAEROCYBzE8nrWnhUxdoBmRIxse3IThcY8AlImGmKbmJkJVvAPSIiAIiIAiIgHBMxMTjgs9MUrHhIXFYNzxBgHnjNsnlIfEY9jzmZU2exnVNkk8oBHCqxmXh6TGS2E2IZM4bZ6JyuYBE4LZzGTFDCKviZkxAEREAREQBERAEREAREQBERAEREA83pzFOEMzogGGuEnulACesQDgKJzEQBERAEREAREQBERAOCo6TgIOk7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Reaching  List  Price</a:t>
            </a:r>
          </a:p>
          <a:p>
            <a:pPr algn="ctr"/>
            <a:r>
              <a:rPr lang="en-US" dirty="0" smtClean="0"/>
              <a:t>(IN  ORDER  OF  VALUE)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Logbooks</a:t>
            </a:r>
          </a:p>
          <a:p>
            <a:r>
              <a:rPr lang="en-US" dirty="0" smtClean="0"/>
              <a:t>Total Time</a:t>
            </a:r>
          </a:p>
          <a:p>
            <a:r>
              <a:rPr lang="en-US" dirty="0" smtClean="0"/>
              <a:t>SMOH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Inspections</a:t>
            </a:r>
          </a:p>
          <a:p>
            <a:r>
              <a:rPr lang="en-US" dirty="0" smtClean="0"/>
              <a:t>ADs/SBs/ACs/MSBs</a:t>
            </a:r>
          </a:p>
          <a:p>
            <a:r>
              <a:rPr lang="en-US" dirty="0" smtClean="0"/>
              <a:t>Avionics</a:t>
            </a:r>
          </a:p>
          <a:p>
            <a:r>
              <a:rPr lang="en-US" dirty="0" smtClean="0"/>
              <a:t>Interior</a:t>
            </a:r>
          </a:p>
          <a:p>
            <a:r>
              <a:rPr lang="en-US" dirty="0" smtClean="0"/>
              <a:t>Paint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LEASEBACK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2286000"/>
            <a:ext cx="704231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DON’T </a:t>
            </a:r>
            <a:r>
              <a:rPr lang="en-US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EVER </a:t>
            </a:r>
            <a:endParaRPr lang="en-US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IT!!!!!!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LEASE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Split Costs</a:t>
            </a:r>
          </a:p>
          <a:p>
            <a:r>
              <a:rPr lang="en-US" dirty="0" smtClean="0"/>
              <a:t>Larger Aircraft for Less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Diverse Fleet</a:t>
            </a:r>
          </a:p>
          <a:p>
            <a:pPr lvl="1"/>
            <a:r>
              <a:rPr lang="en-US" dirty="0" smtClean="0"/>
              <a:t>Multiple Aircraft</a:t>
            </a:r>
          </a:p>
          <a:p>
            <a:r>
              <a:rPr lang="en-US" dirty="0" smtClean="0"/>
              <a:t>Structured is Best</a:t>
            </a:r>
          </a:p>
          <a:p>
            <a:pPr lvl="1"/>
            <a:r>
              <a:rPr lang="en-US" dirty="0" err="1" smtClean="0"/>
              <a:t>NetJets</a:t>
            </a:r>
            <a:endParaRPr lang="en-US" dirty="0" smtClean="0"/>
          </a:p>
          <a:p>
            <a:r>
              <a:rPr lang="en-US" dirty="0" smtClean="0"/>
              <a:t>Hard to Finance </a:t>
            </a:r>
          </a:p>
          <a:p>
            <a:pPr lvl="1"/>
            <a:r>
              <a:rPr lang="en-US" dirty="0" smtClean="0"/>
              <a:t>Generally Factory New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ESCROW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Completely Optional</a:t>
            </a:r>
          </a:p>
          <a:p>
            <a:r>
              <a:rPr lang="en-US" dirty="0" smtClean="0"/>
              <a:t>Slow Down Transaction</a:t>
            </a:r>
          </a:p>
          <a:p>
            <a:r>
              <a:rPr lang="en-US" dirty="0" smtClean="0"/>
              <a:t>Can File Appropriate Paperwork</a:t>
            </a:r>
          </a:p>
          <a:p>
            <a:r>
              <a:rPr lang="en-US" dirty="0" smtClean="0"/>
              <a:t>Title Searches</a:t>
            </a:r>
          </a:p>
          <a:p>
            <a:r>
              <a:rPr lang="en-US" dirty="0" smtClean="0"/>
              <a:t>Lien Payoff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3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BROKERS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Speed Up Transactions</a:t>
            </a:r>
          </a:p>
          <a:p>
            <a:r>
              <a:rPr lang="en-US" dirty="0" smtClean="0"/>
              <a:t>Appraisals</a:t>
            </a:r>
          </a:p>
          <a:p>
            <a:r>
              <a:rPr lang="en-US" dirty="0" smtClean="0"/>
              <a:t>Fees Associated</a:t>
            </a:r>
          </a:p>
          <a:p>
            <a:pPr lvl="1"/>
            <a:r>
              <a:rPr lang="en-US" dirty="0" smtClean="0"/>
              <a:t>Buying- Flat Fee or %</a:t>
            </a:r>
          </a:p>
          <a:p>
            <a:pPr lvl="1"/>
            <a:r>
              <a:rPr lang="en-US" dirty="0" smtClean="0"/>
              <a:t>Selling- %</a:t>
            </a:r>
          </a:p>
          <a:p>
            <a:r>
              <a:rPr lang="en-US" dirty="0" smtClean="0"/>
              <a:t>Negotiate on Your Behalf</a:t>
            </a:r>
          </a:p>
          <a:p>
            <a:r>
              <a:rPr lang="en-US" dirty="0" smtClean="0"/>
              <a:t>Can Navigate the Paperwork </a:t>
            </a:r>
          </a:p>
          <a:p>
            <a:r>
              <a:rPr lang="en-US" dirty="0" smtClean="0"/>
              <a:t>Know What to Investigate</a:t>
            </a:r>
          </a:p>
          <a:p>
            <a:r>
              <a:rPr lang="en-US" dirty="0" smtClean="0"/>
              <a:t>Network of Professionals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LITIGATION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Unable to Deliver</a:t>
            </a:r>
          </a:p>
          <a:p>
            <a:pPr lvl="1"/>
            <a:r>
              <a:rPr lang="en-US" dirty="0" smtClean="0"/>
              <a:t>Contracts </a:t>
            </a:r>
          </a:p>
          <a:p>
            <a:pPr lvl="1"/>
            <a:r>
              <a:rPr lang="en-US" dirty="0" smtClean="0"/>
              <a:t>Damages (Loss of Profit, Remedies)</a:t>
            </a:r>
          </a:p>
          <a:p>
            <a:r>
              <a:rPr lang="en-US" dirty="0" smtClean="0"/>
              <a:t>False Representation</a:t>
            </a:r>
          </a:p>
          <a:p>
            <a:pPr lvl="1"/>
            <a:r>
              <a:rPr lang="en-US" dirty="0" smtClean="0"/>
              <a:t>Remedy Situation</a:t>
            </a:r>
            <a:endParaRPr lang="en-US" dirty="0"/>
          </a:p>
          <a:p>
            <a:r>
              <a:rPr lang="en-US" dirty="0" smtClean="0"/>
              <a:t>Forged Documents 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02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BILL OF SALE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Other Considerations</a:t>
            </a:r>
          </a:p>
          <a:p>
            <a:pPr lvl="1"/>
            <a:r>
              <a:rPr lang="en-US" dirty="0" smtClean="0"/>
              <a:t>Price</a:t>
            </a:r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Tax Fraud</a:t>
            </a:r>
          </a:p>
          <a:p>
            <a:pPr lvl="1"/>
            <a:r>
              <a:rPr lang="en-US" dirty="0" smtClean="0"/>
              <a:t>Paper Trails</a:t>
            </a:r>
            <a:endParaRPr lang="en-US" dirty="0"/>
          </a:p>
          <a:p>
            <a:r>
              <a:rPr lang="en-US" dirty="0" smtClean="0"/>
              <a:t>Legitimate Considerations 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4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RECENT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Registration of Aircraft</a:t>
            </a:r>
          </a:p>
          <a:p>
            <a:pPr lvl="1"/>
            <a:r>
              <a:rPr lang="en-US" dirty="0" smtClean="0"/>
              <a:t>Re-Registration</a:t>
            </a:r>
          </a:p>
          <a:p>
            <a:r>
              <a:rPr lang="en-US" dirty="0" smtClean="0"/>
              <a:t>Location of Delivery</a:t>
            </a:r>
          </a:p>
          <a:p>
            <a:pPr lvl="1"/>
            <a:r>
              <a:rPr lang="en-US" dirty="0" smtClean="0"/>
              <a:t>Tax Purposes</a:t>
            </a:r>
          </a:p>
          <a:p>
            <a:pPr marL="537210" lvl="1" indent="0">
              <a:buNone/>
            </a:pPr>
            <a:endParaRPr lang="en-US" dirty="0"/>
          </a:p>
          <a:p>
            <a:r>
              <a:rPr lang="en-US" dirty="0" smtClean="0"/>
              <a:t>Expired Registrations</a:t>
            </a:r>
          </a:p>
          <a:p>
            <a:pPr lvl="1"/>
            <a:r>
              <a:rPr lang="en-US" dirty="0" smtClean="0"/>
              <a:t>Let it Go…Let it </a:t>
            </a:r>
            <a:r>
              <a:rPr lang="en-US" dirty="0" err="1" smtClean="0"/>
              <a:t>goooo</a:t>
            </a:r>
            <a:endParaRPr lang="en-US" dirty="0" smtClean="0"/>
          </a:p>
          <a:p>
            <a:pPr lvl="1"/>
            <a:r>
              <a:rPr lang="en-US" dirty="0" smtClean="0"/>
              <a:t>Rolling Dates 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0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Disclaimer: No feds, cops, </a:t>
            </a:r>
            <a:r>
              <a:rPr lang="en-US" b="1" i="1" dirty="0" err="1" smtClean="0">
                <a:solidFill>
                  <a:srgbClr val="FF0000"/>
                </a:solidFill>
              </a:rPr>
              <a:t>irs</a:t>
            </a:r>
            <a:r>
              <a:rPr lang="en-US" b="1" i="1" dirty="0" smtClean="0">
                <a:solidFill>
                  <a:srgbClr val="FF0000"/>
                </a:solidFill>
              </a:rPr>
              <a:t>, lawyers, you get the drift….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Beyond this point is questionably ethical.</a:t>
            </a:r>
          </a:p>
          <a:p>
            <a:r>
              <a:rPr lang="en-US" dirty="0" smtClean="0"/>
              <a:t>These are “schemes” commonly used</a:t>
            </a:r>
          </a:p>
          <a:p>
            <a:r>
              <a:rPr lang="en-US" dirty="0" smtClean="0"/>
              <a:t>They can cause issues with future litigations, tax issues, and headaches.</a:t>
            </a:r>
          </a:p>
          <a:p>
            <a:r>
              <a:rPr lang="en-US" dirty="0" smtClean="0"/>
              <a:t>This is just “FYI”</a:t>
            </a:r>
          </a:p>
        </p:txBody>
      </p:sp>
    </p:spTree>
    <p:extLst>
      <p:ext uri="{BB962C8B-B14F-4D97-AF65-F5344CB8AC3E}">
        <p14:creationId xmlns:p14="http://schemas.microsoft.com/office/powerpoint/2010/main" val="2827170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TAXES….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Sales Tax</a:t>
            </a:r>
          </a:p>
          <a:p>
            <a:pPr lvl="1"/>
            <a:r>
              <a:rPr lang="en-US" dirty="0" smtClean="0"/>
              <a:t>California</a:t>
            </a:r>
          </a:p>
          <a:p>
            <a:pPr lvl="1"/>
            <a:r>
              <a:rPr lang="en-US" dirty="0" smtClean="0"/>
              <a:t>Texas</a:t>
            </a:r>
          </a:p>
          <a:p>
            <a:pPr lvl="1"/>
            <a:r>
              <a:rPr lang="en-US" dirty="0" smtClean="0"/>
              <a:t>Oregon</a:t>
            </a:r>
          </a:p>
          <a:p>
            <a:r>
              <a:rPr lang="en-US" dirty="0" smtClean="0"/>
              <a:t>Property/Luxury Tax</a:t>
            </a:r>
          </a:p>
          <a:p>
            <a:pPr lvl="1"/>
            <a:r>
              <a:rPr lang="en-US" dirty="0" smtClean="0"/>
              <a:t>Arizona</a:t>
            </a:r>
          </a:p>
          <a:p>
            <a:pPr lvl="1"/>
            <a:r>
              <a:rPr lang="en-US" dirty="0" smtClean="0"/>
              <a:t>California</a:t>
            </a:r>
          </a:p>
          <a:p>
            <a:r>
              <a:rPr lang="en-US" dirty="0" smtClean="0"/>
              <a:t>Loopholes</a:t>
            </a:r>
          </a:p>
          <a:p>
            <a:pPr lvl="1"/>
            <a:r>
              <a:rPr lang="en-US" dirty="0" smtClean="0"/>
              <a:t>Other Considerations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TAXES….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Capital Gains</a:t>
            </a:r>
          </a:p>
          <a:p>
            <a:r>
              <a:rPr lang="en-US" dirty="0" smtClean="0"/>
              <a:t>Operational Taxes</a:t>
            </a:r>
          </a:p>
          <a:p>
            <a:pPr lvl="1"/>
            <a:r>
              <a:rPr lang="en-US" dirty="0" smtClean="0"/>
              <a:t>Arizona Tag</a:t>
            </a:r>
          </a:p>
          <a:p>
            <a:r>
              <a:rPr lang="en-US" dirty="0" smtClean="0"/>
              <a:t>Best States </a:t>
            </a:r>
          </a:p>
          <a:p>
            <a:pPr lvl="1"/>
            <a:r>
              <a:rPr lang="en-US" dirty="0" smtClean="0"/>
              <a:t>Delaware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AutoShape 2" descr="data:image/jpeg;base64,/9j/4AAQSkZJRgABAQAAAQABAAD/2wCEAAkGBxMTEhUTExMWFRUUFxcaGBYYGB4cHRYXFBYYFhgXFRoYHyggGBolHRgaITIhJSkrLi4uFx8zODMtNygtLisBCgoKDg0OGxAQGy8kHyQsNDQ0LDQsNSwsNCwsLC8sLDAsLDQsLCwsLCw3LCwsLiwsLiwsLDQsNCwsLCwsLCwsLP/AABEIAL8BBwMBIgACEQEDEQH/xAAcAAEAAgIDAQAAAAAAAAAAAAAABQYEBwECAwj/xABEEAACAQIDBQUFBAgFAgcAAAABAgADEQQSIQUGMUFREyJhcYEHMkKRsRQjUsEVQ2JygqHR8DOSorLC0vEWRFNzk7Ph/8QAGgEBAAMBAQEAAAAAAAAAAAAAAAECAwQFBv/EAC0RAAICAQMDAgUEAwEAAAAAAAABAhEDBBIhBTFBUYETYXGx8DKR0eEiofEU/9oADAMBAAIRAxEAPwDeMREARE6VagVSzEBVBJJ4AAXJMA7xIfdfbq4yk1RRbLUdMvMBT3CehKFWt+1JiAIiIAiIgCIiAIiIAiIgCIiAIiIAiIgCIiAIiIAiIgCIiAIiIAiIgCIiAJTfariKyYMdn7jVFWqRxCm9vTNlHylynlisOlRGpuoZHBDKeBB0IMhg0duTvQ+ExLGxajU0ZBxy09O0HVxfhzBt0m78Fi0qotSmwdGFwwOh/vpNUbf3IfCO9RMz0WAAddWoqDfK45r+1042myN1sGKWGpgC2YZyPGoc2vjYgekrF80CWiIlwInF4vFg5iIgCIiAIiIAiIgCJG47buHovkqVArWvbXgZ3o7aoNwqr66fWRaBnxOqOCLggjqNZ2kgREQBERAEREAREQBERAEREAREQBERAEROGYAXJsBzMA5kLvfsV8XhXo06xoVCVZKq3urIwPwkEaXFwecw9r79YKgSpqdo/wCCmMx+fD+c9d0t60xoqWptSZD7jHUoeD6eNx4aSLQKXh9k7bwWYhKGOVjc94ZydLsc+TX1YyX3dxTYrGUy+Fr4d6KszLVp5V4FF7Jho98/Ea92X6JX4auwInlWxKJ77qvmQPrMX9MUc6pn7zmy6GxNr+9a3LrLWgZ8REkCIiAIiIBo3fraqnaGIBQMFZV/yIot87yKw9ZCwVQ9Nj+E3sTrxFuszto9lWr1XI1qOx8Tdy2vTiJnbO2QC+e2W/Fuo6Cc0nyVpnXCYjGUQrrUaxsBfXW9uVm1PjNpbrVa7081VrjgNOY9434kX0+cpuDwRrV0pr7qf7iP+K6/xeE2VQpBFCqLBRYekvjTfJY7xETYCIiAIiIAiIgCIiAIiIAiIgCIiAQe9eJxFGka2HCsVHfVuAXj2g/d59R5TVG2Ns1cQVNeuxR9MitlUNcghguvI6eHz3mZqPfjdX7NUNSmt8NXNmt+oc8BpwQm1jwBsOl6SQK1iMEKRUZCwf8ABcKRfhzJ4yWwe0DhqqV6ZAZdMt/fU8U/vgRMXYzVTT7Hsnq1QxCAa3U8CxBtbxOkuGyfZ2ah7TGMBe33VLS4HJ3HHyHzmaTbBedk7Sp4iktak11cX8jzB6ETMmLs7Z1Kggp0aa00HJRbXqep8TMqbgr+9+yGqoKtIffUblbcXQ+/T9baeIEoJ2rq6pSrVRUIbO75QpXW9IHVdT8xw0m3pRN8N16fafacjNTItVVWK5Nb57Dit9SPXrM5x8gmN1N4O2UUqrL2wGljftAOY/aA4j18rHNd0dlZxaiKdOmnuurG+cWsb/Qjr4kS6bGeuVtWA0tZxoXHVlsLH69BIhO+AZtaqqgszBQOJJsPmZFVN6MIP1ynyufoJRvaNiKtTE5EcBKa2sx0zcSQPxa2v4fOCwmBckXxBJtwBPvG+vHUDp4SJZGuxW+TbNHeTCMQBXQE8ATb6ySDhhoQQRxB6zXGydiKqFq75wNbE3OvAAXPHoOMtO7GxlpAvly5jcLfRRyHp16+FpEMjbosROP9n1Mg9m1vDh9ND8pXNobt4ugBZmyjxP1BK+mk21Eu8aBWtydl9nSzn3m0BPEi92b1P0llnAFtBOZeKpUBERJAiIgCIiAIiIAiIgCIiAIiIAiJB7S3ooUcRTw7nvPxPJOl/OQ3QJydK1JXUqyhlYEFSLgg6EEHiJ3iSDHweBp0hlpU1QdFUD6T1esoIBYAsbAE8TxsOsgdv7wmg4plSgYaVmF1J/CttM371vWQGKrGrVs9LNSAu1dqguthe5HLXSw8xM5TrhA2BE1vhN7qlOoKVF/tK31D6ZQOlT/qBllw++WHOlQPTI490so82S4HraSpoFjgiYOG2xh6gulemw8HH9ZmI4IuCCOoN5a0DFwOyqNG/ZoFuSetr8lv7o8BpMwyO2ntzD4cha1QISLgWJJHC+gMjm31wfKox8qbfmBM5ZsUOHJL3OiGkz5FcYNr1p0c4bdSkSalf72oxJJPui5vZR01ma27uFIt2KfKRb79YYcFqt5KPzYSKf2q4RXKNRxAsbXAQj/feZrPgfCaNH0/UpW4MsVPdbDrUFRVsR43+vCTQErW0N8EXD0a9JC4r3yhjlIVdCToedvnIZ9/KvKlTHmSf6Ss9VgxOm+S2Lpuoyx3Rjx9fQv8TVNf2mYqnUZWpUWUWtYMpsR1zH6TYO6+2PteGSvlylswKg3ylWKkX9L+s0xajHl4iV1GgzaeO6a4+pKxKlvvXxFIrUp1WWm3dIFu63EG9r2I+njKZU2ziDxr1f8A5G/rOfPr44puDizq0vSZajGsikqZuCJpLE42qde1qXGoOdr/AFk9uHvPUFcUq9VnSr3VLsWyv8NidbHh55ZTF1KE5KLVWbZuh5IY3OMrrxRs+RlTeHCDjiKXowP0kTv9tnsaHZKfvK1x+6nxH14ep6TVpaTqtc8U9kVfqU0HS1nx/Em2l4NvVN8MEP14PkrH6CYS+0TZ2c0ziMpHNkcD/Naw9ZqbGYjIpPPl5zP9mG6/2vE9vVF6NBgxv8dX3lXxA94/wjnK6fV5sr5S/Pc01XT9Pgi3b4+a/g3mrXFxwM5iJ6Z4QiIgCIiAIiIBD71bcXCUGqHVjog6sf7+k0imPLYgtUu71L5zxsTrbwIHOWD2k7aNTEst+5Q7oHVz+f8AWU7ZtwDUa/evbofE+Mwk7ZDfJuHcveQZhhKr3YAdmx+IHgp8en/aWbaG2aVI5Sbva+UWuB1YkgKPMi/KULcHY9Ts6mNKdpUCkUUOl2A01OgHAX8+YkpsvdnEkE1+zLVDmcu2a5P7IBHLrLJyS4JJGtvNQqqUq0HKsCbXpOCo4myVDoON+VpQNv7UwIH2eninSmzXNOoj5VsTcJWAK2uDcMdCOPKTe1AKOfDUnz1HP31UC2VL6UU1NvHX+kqLYQUnIajSqoQ3cdMw4e9TsQVYC1wCDYcbaiN1vkGeMNULdhSFOijHMruw1Q3Klb+9z1B14iWH9GdlRVKKB2za1GJFrA2IIPXxvqdJVcJt1sJh+xSlRqUGYlEqB6iUydStMs+ZOuUnS9xxmC+87qbNS0vcCmxyrccQKhf+VpV8g2bg93KZKqVDMQC97FV6kXF/AXP0MuGFw600WmihVQAKByAmntj+0mtTVlWhTKqpN2JztbQZiDb5DSTm73tPatXp0qtFEV2C5lZjYtoultbtYesvCorkk8/ao9sTS/8Aa/5mVFKs3dtDY2HrkGtRp1CBYFlBIHGwJ5TTe8IWlja1OmgCq+VUA4aCwUec8rXaZqTyX3Z9d0bXRyY1gr9K7+/9nRXlW2gfvX/eMsdbcetimNUVsoNgQBfUAXt3xfzlv3Q2NhqApYOphaeJrFnLVmppcL712vmNgCANeY4XkYdI/LM9T1jEnSV0/H/CDNfNhcIgPuUP5u7Mf5ZZi5p7bWrKa9XIFWnnYIqiwCqcq5QNBoBI/C4kOG8GYfI/0M5Mtyk2ejhqMEvXn9+X9zC24NVbqCPlr+c2F7GcfelXoE+46uPKoMpA9U/1ShbWW9M/skH8vzkl7K9odntBFJ0rI9P1t2in5pb+KdOiltmjn6li+Jp5peFf7cm6dpYJa1J6T8HFvI8iPEGx9JpvHUGpVGpvoyEg/wBR4EWI8DN2yi+0rY91GKQarZan7pPdb0Jt6jpO3qGDfDeu6+x4vRtX8PL8KXaX3/vt+xQi8xX0bTTmLcj4T1GoJ6TyZp4m0+ui9rsz9q7TqYip2lU3ayjwsotoOWtz5kzBLToWnhiKmluv0mii5y5OebjihwuF2R5rhnxNZKNIXZ2yqPE8WPgBck9BN+7vbHTCYdKFPgg1bm7HVmPiT8uHKVD2Wbt9nT+11B36otTB+Gn+Lzb6AdTNgT3dLh2Rs+P6hqXkntXZfcRETqPPEREAREQBERAKvvdusmIVqiIC5FnX/wBQDh/GOR58DyI1kmyM+Ip0ENyW1FrWNwO8ORvxm9ZFvsKkcSuKC2qAEG3x3FgT4jrM5Qt2gZuCwq0qa01FlQAD05+Z4xj6btTdUbK5UhW6G2hnvE0BpbA4hqRNOspFRGtUPO5Ns5HQ/lbpO/6SIr5SttbAjW4IuNOYPUdfnfd8d1RiR2tI5ayjjwzjoZRNmVGp1BTqLlqKdabDUDUZqZ+IceHy0mEo0wzttDZaKrVM4pHmGsVaxvqNbjnw01Nr6yrfomjWDNTsrD3tLpfqOLAH+L0klt+qcRUsSVQXJPwqovlDedibczaeeMtS+7oqueogU2HLQ3sOJ4fO8JCyJo7MqqlSyZlIt92Q+vI2W5A1PGxmLs1lp1l7fMaYIL0/dLLzAOhHnL1XwOHVbVSoejSz1mXQiwBa5C2J14E31lEwG3s1cZQrB3ACVBdRmNgGLcOV2BEdyUfSOA2ij4enXPcR6av3iBlDKGFzw5zWOJwiVcZWrJUU9pUOViQoVbZbqDrfQ6+OnHNJ6ru9XakrOpplQLLSqNVyZVsMga4df2Qot4ynbUaihZazozDQ93JUU8e8vePoBYdJGSnW7wb4JZlccV8qnXoWqiKlAEuQKXBQguXJ0Fj1sLWGg9Ncvd/EU6eBxGOU5nK1bNe/+GWCqp53fmOJPS01DtbbpK9hSzimObNdmuBcDkgPO2p8jaW4Y7s93qKc61dl9EqvUJ/0AesyWRcteh24+myioPJ3ckq+Xn7EEath5TF2U1g2vvG/qZ1NTTwM6UVVfdBHrcfK08zbSo+mq5J32JWr3kI8CPnITZ2MNGrTqjjSdX88jBretrSRWppIrErZj5/XWRD/ABZuoqSpn07TcMAQbggEHqDqJ1xFBXVkcXVgVYHmCLESA9nmP7bZ+HY8UXsz50jkHzAB9ZIbybYXCYd6zakCyr+Jzoq/Pj4Ame9vWzc+1HwjwTWb4Uf1XXvZpzbWEOFxFSjfNkNgeqkBlvbgbEesjTUnTEYlnZnc5mclmPUk3JnkWnz0krdH30VJRSk7dc/U9me3GZ+6GDp4vGU6VRrKSSQfjCDNkXxNvleRReY61GpuroSrKQysOTKbg/OaYmovlGOfTvNFpOnXB9LqoAsBYDgOk5kPuptxcZhkrLYN7tRR8FQe8PLmPAiQ2+G8DE/ZMNdqrA52X9WoFyCeRtz5Ce9vVWj4PJCWOTjLujPob30WrVKQVz2du+q5geVxbXjpwk1hcdTqe46t1AOo8xxEoeydkvRAGodxdmB4Djbh5aHiR0vMXC700qtZab0CtyFVrnMpJCi/dBBuRcA3F+cy+Iyps6JTqu0qtC9nOVbmz9/T4RfRgT68JK7r7dfFIWaiadiQdbgkccvMi+nLgZeORMgnIiJoBERAERKZv7smsQcTTrPlppd6Qdl0W5LpkOpte6njaQwQO8PtDK1uztUpCmxVglrlgbENm5D63kZW37a2b7RWHhZP+rhKRtrvPcve5vfje+vxX+pnQhMp7yn5TNg2TuLvma2MCVKzsrK1gxFrqrNwDHkOUpR3tOJxFao/3tF6jMquT3Rfumm9g1MgWHTqJ6ezx6aY6lUY2CljoL3ORgBx0vfjKvs/FLUq1XW+R6lRhf8ACzswv6ESfAL7gtsUAoyVlRraLiCFJ5XWpojdLkr5SV3e2eyN2rUKlR2N8wAddeaspy8uvSUPZGyjiKnZAi1i2Y8KaIbu58AD6kgc5s7d7Z9IVKQ7HuBclJGAOSmuucjgXZrtfoSeYmUuAiF3t2ZiKiMmHwrL2rBqjEquYg8CXbhxNuHCU+nuZivjSmg6vWpD6OTN7NgqKi/ZoPJR9AJUt4MXmZqdMjKxFMAAZS1wWZrcADYa8rnlrWM/BZ8Fx3OxLvhKXaFWdVyMyMHVinduGUAXNrkDgTbW01BvjhQcdiT1qtOa+91emSlB2WkvdQXt3V0DaW1NrnxJkHiNs1XbM4BJNyxJuepuDe/nGWDyRSO7QaxaWbk1doxjgwXbTgQP9Kn85N7QcHCYOhf/AAxXcjxq12A+QT/VIvE4ysoDCoAhtbmRpfmJ4fpJSe/Wv55R6cZl/wCeSVJncurxlJOUOzvv8mvT5nDVrdZnbP2bXrKXpUqjqpsSqM1ja9jYdDIrEVQSMhLA38fpN1+zPEUaOBRWdQ7s7st9QScq3HXKqyIadS4Zpm6lKC3Qpo1Olre8Ji41bEeX0/7zN2pS7PEVqa2KpUcL+7mOX/TaYuJpsVvY6Ef0/OcTjTPoMMlKmvJs32KY+6YigfhZag8nGVvlkHzkV7SNsHE4js0P3VAkD9qpwdvT3R5N1la3T2lVw9So1Li9JqZP4cxBDDxBGkyVpHpNZ528SgjnXT1DWzzvzVfWufz5kYaJnkoJvaZe06uXu8z9Jbdz9yzXwdWuws7j7gHT3Dck+DEZfLXnIx4XOLaMtV1COHLGL7eff+O5SDTPSdsNgKtU5aaFzztwHix4KPEkCSZw55j+/GSGGxhNlrF2QcBmJAtwupuD52vMoKLdSdHXqcmXHDdijufpf5f04MzdhquFSqlBmq1KgBYUxdBlvYU2JF21sanu8hmNpjYbE0qrtTFN1ccWFVQbnzBub+MvGxKWWmr01QlviRiV6XfN3i3K2vCQ+0dl4TGN3XFOuCQTbJnI42BHH5+U9THtSpdj4XU5smbI55P1P2K9Sq43D95KlR0B4XzaeKnS3K4MsWxN56VU3dEFa2jC2p4WJ5DxvbykXi9nYqgMjZjTvq4vmHQq98p5aNYW0tO+No0aiq4S1QEd4aX65ut+mvGXdMxM3Hs2IrCghDZmuxtwtYltRwAIt5rbibbF2Zglo01pqLBQB8pAbkbu/Z0ao+tWoSSTxAuSF8+vj5S0y+OPkCIiagThjOYgEZjO3bRbKJXdqbPxJB+8b0l1nBEA+b94936i1CFou19bhCdb+AnnhNh4gr/hVBp+Ej8hPpE0FPwj5Tj7On4R8pXaD53wO7GNVwwpPpqLsLXHXXhOKO42MztloKgf3grWVQOfeNlHXlN87S2lhqGjsua18g1Yjy5eZlR3gxFWsuZstPD3B7MkgPrp2rjW1/h09ZVtLgFe2HshaNHs6TM9Nm79YnWu4+GmDr2KfzOvHhP42hiKYCotS7jvuFuQBwS7WAFrEkeXLWLG3qtI5uxsNMpCqRZdB2dz3UsLi2kzNne0HM+WrTOvQWNutwbfTzmTTIZMYBDSpDt2vluW1+LiLEW90Hj19JT9uUqr0ajUEIz5qdMXuVp69o1zrmNymp4tV6CWXGMMY6UaAK0AAXqC4GW9xk8Sb+uuoXvW6hs+kFCqoAUAAdABYCTCN8slI+fqex8TYA0nJ53nYbrYh/1fzP8ASfQn6Lp/hE9KeApjgomu0k0PhvZ9WZLGmoJPHX/8vJTBeylz7zD0UfnN1LTA4ATvJ2i0a92HuD9nvlcnNa4YC2nQW0kv/wCElPFU9Bb6S1xG0tuKRiPZ5Rck53Qn8JB/3gzCxfs1LKyribXBHep3OvPusPpNiRM3p8b7o6cfUNRj4jJmqxuDiKIsjUqmvEllJ9MpA+cxK+wMUv8A5dm/dZD/AMr/AMpt4redDSExeix+DtXXNTdyaft/FHz0m7mMfEBq9ColMsM1rFsgOoW3O03Fgt6KKqqCm1NVAULlsFAFgB5CWM0RzE8nwFM8VHym8YbVwedlzPK7kat3pWma5qUiMtXvEdH+L58fMmQ+Wbaxu6+Fqiz0x5qSp+akGRNb2e4Y+5UrU/Jw3/2BpxZdHJybie5pOtY8eNQyJ2vJRdm7Rq0GzUmt1U+63mPzli2btTCY65KZMUmpp5iuYr4j3x48eEyq/s8b9Xiv89K/81ZfpITGey/EvVV1r0kta7jOG04MoA4/xSIYc0PHBOpy9P1iuUtsvWn/AL9fuZeMxZBFSqrFWvZQct8moAHw5TbwGpvmmbufsB61X7biVAJN6SWsFHJrctOHzkphtyxmpvWrtXZRZswsGsQV0ubAfhvY/O9qRbCwnbGD8nzkkk+HZyBOYibFRERAEREAREQDFxuFLju1Hpkc1t8iGBBH8/GQeL2XWJs9esVPxBgBa3xZQLSzRKSgmDXe08NgabNRqpUps1/vBSNm01ObXMv98ZF1938Sqh8NVFak2q964NuWWobcRwGomzsRg1INu7f5HzH5ixlX2xhsSrKKSUyPxl/d9GIIHgCeEy2yiCr0q+KDHt8PVQKCcyroBrqc2luOviZ32XsOni6hKU6jE6PUqEFVHhYAX6DU+Q1kwNkZzfF12q8D2akhbjqeNvAAecnaO0FRQlMBFHAKLCXUWKJTZ+yqdJAii9tSSdSep/vQADgJmKoHASGTajdZlUscT0mi4BIxPOlUJ5T0kgREQBERAEREAREQBERAEROCYBzE8nrWnhUxdoBmRIxse3IThcY8AlImGmKbmJkJVvAPSIiAIiIAiIgHBMxMTjgs9MUrHhIXFYNzxBgHnjNsnlIfEY9jzmZU2exnVNkk8oBHCqxmXh6TGS2E2IZM4bZ6JyuYBE4LZzGTFDCKviZkxAEREAREQBERAEREAREQBERAEREA83pzFOEMzogGGuEnulACesQDgKJzEQBERAEREAREQBERAOCo6TgIOk7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MTEhUTExMWFRUUFxcaGBYYGB4cHRYXFBYYFhgXFRoYHyggGBolHRgaITIhJSkrLi4uFx8zODMtNygtLisBCgoKDg0OGxAQGy8kHyQsNDQ0LDQsNSwsNCwsLC8sLDAsLDQsLCwsLCw3LCwsLiwsLiwsLDQsNCwsLCwsLCwsLP/AABEIAL8BBwMBIgACEQEDEQH/xAAcAAEAAgIDAQAAAAAAAAAAAAAABQYEBwECAwj/xABEEAACAQIDBQUFBAgFAgcAAAABAgADEQQSIQUGMUFREyJhcYEHMkKRsRQjUsEVQ2JygqHR8DOSorLC0vEWRFNzk7Ph/8QAGgEBAAMBAQEAAAAAAAAAAAAAAAECAwQFBv/EAC0RAAICAQMDAgUEAwEAAAAAAAABAhEDBBIhBTFBUYETYXGx8DKR0eEiofEU/9oADAMBAAIRAxEAPwDeMREARE6VagVSzEBVBJJ4AAXJMA7xIfdfbq4yk1RRbLUdMvMBT3CehKFWt+1JiAIiIAiIgCIiAIiIAiIgCIiAIiIAiIgCIiAIiIAiIgCIiAIiIAiIgCIiAJTfariKyYMdn7jVFWqRxCm9vTNlHylynlisOlRGpuoZHBDKeBB0IMhg0duTvQ+ExLGxajU0ZBxy09O0HVxfhzBt0m78Fi0qotSmwdGFwwOh/vpNUbf3IfCO9RMz0WAAddWoqDfK45r+1042myN1sGKWGpgC2YZyPGoc2vjYgekrF80CWiIlwInF4vFg5iIgCIiAIiIAiIgCJG47buHovkqVArWvbXgZ3o7aoNwqr66fWRaBnxOqOCLggjqNZ2kgREQBERAEREAREQBERAEREAREQBERAEROGYAXJsBzMA5kLvfsV8XhXo06xoVCVZKq3urIwPwkEaXFwecw9r79YKgSpqdo/wCCmMx+fD+c9d0t60xoqWptSZD7jHUoeD6eNx4aSLQKXh9k7bwWYhKGOVjc94ZydLsc+TX1YyX3dxTYrGUy+Fr4d6KszLVp5V4FF7Jho98/Ea92X6JX4auwInlWxKJ77qvmQPrMX9MUc6pn7zmy6GxNr+9a3LrLWgZ8REkCIiAIiIBo3fraqnaGIBQMFZV/yIot87yKw9ZCwVQ9Nj+E3sTrxFuszto9lWr1XI1qOx8Tdy2vTiJnbO2QC+e2W/Fuo6Cc0nyVpnXCYjGUQrrUaxsBfXW9uVm1PjNpbrVa7081VrjgNOY9434kX0+cpuDwRrV0pr7qf7iP+K6/xeE2VQpBFCqLBRYekvjTfJY7xETYCIiAIiIAiIgCIiAIiIAiIgCIiAQe9eJxFGka2HCsVHfVuAXj2g/d59R5TVG2Ns1cQVNeuxR9MitlUNcghguvI6eHz3mZqPfjdX7NUNSmt8NXNmt+oc8BpwQm1jwBsOl6SQK1iMEKRUZCwf8ABcKRfhzJ4yWwe0DhqqV6ZAZdMt/fU8U/vgRMXYzVTT7Hsnq1QxCAa3U8CxBtbxOkuGyfZ2ah7TGMBe33VLS4HJ3HHyHzmaTbBedk7Sp4iktak11cX8jzB6ETMmLs7Z1Kggp0aa00HJRbXqep8TMqbgr+9+yGqoKtIffUblbcXQ+/T9baeIEoJ2rq6pSrVRUIbO75QpXW9IHVdT8xw0m3pRN8N16fafacjNTItVVWK5Nb57Dit9SPXrM5x8gmN1N4O2UUqrL2wGljftAOY/aA4j18rHNd0dlZxaiKdOmnuurG+cWsb/Qjr4kS6bGeuVtWA0tZxoXHVlsLH69BIhO+AZtaqqgszBQOJJsPmZFVN6MIP1ynyufoJRvaNiKtTE5EcBKa2sx0zcSQPxa2v4fOCwmBckXxBJtwBPvG+vHUDp4SJZGuxW+TbNHeTCMQBXQE8ATb6ySDhhoQQRxB6zXGydiKqFq75wNbE3OvAAXPHoOMtO7GxlpAvly5jcLfRRyHp16+FpEMjbosROP9n1Mg9m1vDh9ND8pXNobt4ugBZmyjxP1BK+mk21Eu8aBWtydl9nSzn3m0BPEi92b1P0llnAFtBOZeKpUBERJAiIgCIiAIiIAiIgCIiAIiIAiJB7S3ooUcRTw7nvPxPJOl/OQ3QJydK1JXUqyhlYEFSLgg6EEHiJ3iSDHweBp0hlpU1QdFUD6T1esoIBYAsbAE8TxsOsgdv7wmg4plSgYaVmF1J/CttM371vWQGKrGrVs9LNSAu1dqguthe5HLXSw8xM5TrhA2BE1vhN7qlOoKVF/tK31D6ZQOlT/qBllw++WHOlQPTI490so82S4HraSpoFjgiYOG2xh6gulemw8HH9ZmI4IuCCOoN5a0DFwOyqNG/ZoFuSetr8lv7o8BpMwyO2ntzD4cha1QISLgWJJHC+gMjm31wfKox8qbfmBM5ZsUOHJL3OiGkz5FcYNr1p0c4bdSkSalf72oxJJPui5vZR01ma27uFIt2KfKRb79YYcFqt5KPzYSKf2q4RXKNRxAsbXAQj/feZrPgfCaNH0/UpW4MsVPdbDrUFRVsR43+vCTQErW0N8EXD0a9JC4r3yhjlIVdCToedvnIZ9/KvKlTHmSf6Ss9VgxOm+S2Lpuoyx3Rjx9fQv8TVNf2mYqnUZWpUWUWtYMpsR1zH6TYO6+2PteGSvlylswKg3ylWKkX9L+s0xajHl4iV1GgzaeO6a4+pKxKlvvXxFIrUp1WWm3dIFu63EG9r2I+njKZU2ziDxr1f8A5G/rOfPr44puDizq0vSZajGsikqZuCJpLE42qde1qXGoOdr/AFk9uHvPUFcUq9VnSr3VLsWyv8NidbHh55ZTF1KE5KLVWbZuh5IY3OMrrxRs+RlTeHCDjiKXowP0kTv9tnsaHZKfvK1x+6nxH14ep6TVpaTqtc8U9kVfqU0HS1nx/Em2l4NvVN8MEP14PkrH6CYS+0TZ2c0ziMpHNkcD/Naw9ZqbGYjIpPPl5zP9mG6/2vE9vVF6NBgxv8dX3lXxA94/wjnK6fV5sr5S/Pc01XT9Pgi3b4+a/g3mrXFxwM5iJ6Z4QiIgCIiAIiIBD71bcXCUGqHVjog6sf7+k0imPLYgtUu71L5zxsTrbwIHOWD2k7aNTEst+5Q7oHVz+f8AWU7ZtwDUa/evbofE+Mwk7ZDfJuHcveQZhhKr3YAdmx+IHgp8en/aWbaG2aVI5Sbva+UWuB1YkgKPMi/KULcHY9Ts6mNKdpUCkUUOl2A01OgHAX8+YkpsvdnEkE1+zLVDmcu2a5P7IBHLrLJyS4JJGtvNQqqUq0HKsCbXpOCo4myVDoON+VpQNv7UwIH2eninSmzXNOoj5VsTcJWAK2uDcMdCOPKTe1AKOfDUnz1HP31UC2VL6UU1NvHX+kqLYQUnIajSqoQ3cdMw4e9TsQVYC1wCDYcbaiN1vkGeMNULdhSFOijHMruw1Q3Klb+9z1B14iWH9GdlRVKKB2za1GJFrA2IIPXxvqdJVcJt1sJh+xSlRqUGYlEqB6iUydStMs+ZOuUnS9xxmC+87qbNS0vcCmxyrccQKhf+VpV8g2bg93KZKqVDMQC97FV6kXF/AXP0MuGFw600WmihVQAKByAmntj+0mtTVlWhTKqpN2JztbQZiDb5DSTm73tPatXp0qtFEV2C5lZjYtoultbtYesvCorkk8/ao9sTS/8Aa/5mVFKs3dtDY2HrkGtRp1CBYFlBIHGwJ5TTe8IWlja1OmgCq+VUA4aCwUec8rXaZqTyX3Z9d0bXRyY1gr9K7+/9nRXlW2gfvX/eMsdbcetimNUVsoNgQBfUAXt3xfzlv3Q2NhqApYOphaeJrFnLVmppcL712vmNgCANeY4XkYdI/LM9T1jEnSV0/H/CDNfNhcIgPuUP5u7Mf5ZZi5p7bWrKa9XIFWnnYIqiwCqcq5QNBoBI/C4kOG8GYfI/0M5Mtyk2ejhqMEvXn9+X9zC24NVbqCPlr+c2F7GcfelXoE+46uPKoMpA9U/1ShbWW9M/skH8vzkl7K9odntBFJ0rI9P1t2in5pb+KdOiltmjn6li+Jp5peFf7cm6dpYJa1J6T8HFvI8iPEGx9JpvHUGpVGpvoyEg/wBR4EWI8DN2yi+0rY91GKQarZan7pPdb0Jt6jpO3qGDfDeu6+x4vRtX8PL8KXaX3/vt+xQi8xX0bTTmLcj4T1GoJ6TyZp4m0+ui9rsz9q7TqYip2lU3ayjwsotoOWtz5kzBLToWnhiKmluv0mii5y5OebjihwuF2R5rhnxNZKNIXZ2yqPE8WPgBck9BN+7vbHTCYdKFPgg1bm7HVmPiT8uHKVD2Wbt9nT+11B36otTB+Gn+Lzb6AdTNgT3dLh2Rs+P6hqXkntXZfcRETqPPEREAREQBERAKvvdusmIVqiIC5FnX/wBQDh/GOR58DyI1kmyM+Ip0ENyW1FrWNwO8ORvxm9ZFvsKkcSuKC2qAEG3x3FgT4jrM5Qt2gZuCwq0qa01FlQAD05+Z4xj6btTdUbK5UhW6G2hnvE0BpbA4hqRNOspFRGtUPO5Ns5HQ/lbpO/6SIr5SttbAjW4IuNOYPUdfnfd8d1RiR2tI5ayjjwzjoZRNmVGp1BTqLlqKdabDUDUZqZ+IceHy0mEo0wzttDZaKrVM4pHmGsVaxvqNbjnw01Nr6yrfomjWDNTsrD3tLpfqOLAH+L0klt+qcRUsSVQXJPwqovlDedibczaeeMtS+7oqueogU2HLQ3sOJ4fO8JCyJo7MqqlSyZlIt92Q+vI2W5A1PGxmLs1lp1l7fMaYIL0/dLLzAOhHnL1XwOHVbVSoejSz1mXQiwBa5C2J14E31lEwG3s1cZQrB3ACVBdRmNgGLcOV2BEdyUfSOA2ij4enXPcR6av3iBlDKGFzw5zWOJwiVcZWrJUU9pUOViQoVbZbqDrfQ6+OnHNJ6ru9XakrOpplQLLSqNVyZVsMga4df2Qot4ynbUaihZazozDQ93JUU8e8vePoBYdJGSnW7wb4JZlccV8qnXoWqiKlAEuQKXBQguXJ0Fj1sLWGg9Ncvd/EU6eBxGOU5nK1bNe/+GWCqp53fmOJPS01DtbbpK9hSzimObNdmuBcDkgPO2p8jaW4Y7s93qKc61dl9EqvUJ/0AesyWRcteh24+myioPJ3ckq+Xn7EEath5TF2U1g2vvG/qZ1NTTwM6UVVfdBHrcfK08zbSo+mq5J32JWr3kI8CPnITZ2MNGrTqjjSdX88jBretrSRWppIrErZj5/XWRD/ABZuoqSpn07TcMAQbggEHqDqJ1xFBXVkcXVgVYHmCLESA9nmP7bZ+HY8UXsz50jkHzAB9ZIbybYXCYd6zakCyr+Jzoq/Pj4Ame9vWzc+1HwjwTWb4Uf1XXvZpzbWEOFxFSjfNkNgeqkBlvbgbEesjTUnTEYlnZnc5mclmPUk3JnkWnz0krdH30VJRSk7dc/U9me3GZ+6GDp4vGU6VRrKSSQfjCDNkXxNvleRReY61GpuroSrKQysOTKbg/OaYmovlGOfTvNFpOnXB9LqoAsBYDgOk5kPuptxcZhkrLYN7tRR8FQe8PLmPAiQ2+G8DE/ZMNdqrA52X9WoFyCeRtz5Ce9vVWj4PJCWOTjLujPob30WrVKQVz2du+q5geVxbXjpwk1hcdTqe46t1AOo8xxEoeydkvRAGodxdmB4Djbh5aHiR0vMXC700qtZab0CtyFVrnMpJCi/dBBuRcA3F+cy+Iyps6JTqu0qtC9nOVbmz9/T4RfRgT68JK7r7dfFIWaiadiQdbgkccvMi+nLgZeORMgnIiJoBERAERKZv7smsQcTTrPlppd6Qdl0W5LpkOpte6njaQwQO8PtDK1uztUpCmxVglrlgbENm5D63kZW37a2b7RWHhZP+rhKRtrvPcve5vfje+vxX+pnQhMp7yn5TNg2TuLvma2MCVKzsrK1gxFrqrNwDHkOUpR3tOJxFao/3tF6jMquT3Rfumm9g1MgWHTqJ6ezx6aY6lUY2CljoL3ORgBx0vfjKvs/FLUq1XW+R6lRhf8ACzswv6ESfAL7gtsUAoyVlRraLiCFJ5XWpojdLkr5SV3e2eyN2rUKlR2N8wAddeaspy8uvSUPZGyjiKnZAi1i2Y8KaIbu58AD6kgc5s7d7Z9IVKQ7HuBclJGAOSmuucjgXZrtfoSeYmUuAiF3t2ZiKiMmHwrL2rBqjEquYg8CXbhxNuHCU+nuZivjSmg6vWpD6OTN7NgqKi/ZoPJR9AJUt4MXmZqdMjKxFMAAZS1wWZrcADYa8rnlrWM/BZ8Fx3OxLvhKXaFWdVyMyMHVinduGUAXNrkDgTbW01BvjhQcdiT1qtOa+91emSlB2WkvdQXt3V0DaW1NrnxJkHiNs1XbM4BJNyxJuepuDe/nGWDyRSO7QaxaWbk1doxjgwXbTgQP9Kn85N7QcHCYOhf/AAxXcjxq12A+QT/VIvE4ysoDCoAhtbmRpfmJ4fpJSe/Wv55R6cZl/wCeSVJncurxlJOUOzvv8mvT5nDVrdZnbP2bXrKXpUqjqpsSqM1ja9jYdDIrEVQSMhLA38fpN1+zPEUaOBRWdQ7s7st9QScq3HXKqyIadS4Zpm6lKC3Qpo1Olre8Ji41bEeX0/7zN2pS7PEVqa2KpUcL+7mOX/TaYuJpsVvY6Ef0/OcTjTPoMMlKmvJs32KY+6YigfhZag8nGVvlkHzkV7SNsHE4js0P3VAkD9qpwdvT3R5N1la3T2lVw9So1Li9JqZP4cxBDDxBGkyVpHpNZ528SgjnXT1DWzzvzVfWufz5kYaJnkoJvaZe06uXu8z9Jbdz9yzXwdWuws7j7gHT3Dck+DEZfLXnIx4XOLaMtV1COHLGL7eff+O5SDTPSdsNgKtU5aaFzztwHix4KPEkCSZw55j+/GSGGxhNlrF2QcBmJAtwupuD52vMoKLdSdHXqcmXHDdijufpf5f04MzdhquFSqlBmq1KgBYUxdBlvYU2JF21sanu8hmNpjYbE0qrtTFN1ccWFVQbnzBub+MvGxKWWmr01QlviRiV6XfN3i3K2vCQ+0dl4TGN3XFOuCQTbJnI42BHH5+U9THtSpdj4XU5smbI55P1P2K9Sq43D95KlR0B4XzaeKnS3K4MsWxN56VU3dEFa2jC2p4WJ5DxvbykXi9nYqgMjZjTvq4vmHQq98p5aNYW0tO+No0aiq4S1QEd4aX65ut+mvGXdMxM3Hs2IrCghDZmuxtwtYltRwAIt5rbibbF2Zglo01pqLBQB8pAbkbu/Z0ao+tWoSSTxAuSF8+vj5S0y+OPkCIiagThjOYgEZjO3bRbKJXdqbPxJB+8b0l1nBEA+b94936i1CFou19bhCdb+AnnhNh4gr/hVBp+Ej8hPpE0FPwj5Tj7On4R8pXaD53wO7GNVwwpPpqLsLXHXXhOKO42MztloKgf3grWVQOfeNlHXlN87S2lhqGjsua18g1Yjy5eZlR3gxFWsuZstPD3B7MkgPrp2rjW1/h09ZVtLgFe2HshaNHs6TM9Nm79YnWu4+GmDr2KfzOvHhP42hiKYCotS7jvuFuQBwS7WAFrEkeXLWLG3qtI5uxsNMpCqRZdB2dz3UsLi2kzNne0HM+WrTOvQWNutwbfTzmTTIZMYBDSpDt2vluW1+LiLEW90Hj19JT9uUqr0ajUEIz5qdMXuVp69o1zrmNymp4tV6CWXGMMY6UaAK0AAXqC4GW9xk8Sb+uuoXvW6hs+kFCqoAUAAdABYCTCN8slI+fqex8TYA0nJ53nYbrYh/1fzP8ASfQn6Lp/hE9KeApjgomu0k0PhvZ9WZLGmoJPHX/8vJTBeylz7zD0UfnN1LTA4ATvJ2i0a92HuD9nvlcnNa4YC2nQW0kv/wCElPFU9Bb6S1xG0tuKRiPZ5Rck53Qn8JB/3gzCxfs1LKyribXBHep3OvPusPpNiRM3p8b7o6cfUNRj4jJmqxuDiKIsjUqmvEllJ9MpA+cxK+wMUv8A5dm/dZD/AMr/AMpt4redDSExeix+DtXXNTdyaft/FHz0m7mMfEBq9ColMsM1rFsgOoW3O03Fgt6KKqqCm1NVAULlsFAFgB5CWM0RzE8nwFM8VHym8YbVwedlzPK7kat3pWma5qUiMtXvEdH+L58fMmQ+Wbaxu6+Fqiz0x5qSp+akGRNb2e4Y+5UrU/Jw3/2BpxZdHJybie5pOtY8eNQyJ2vJRdm7Rq0GzUmt1U+63mPzli2btTCY65KZMUmpp5iuYr4j3x48eEyq/s8b9Xiv89K/81ZfpITGey/EvVV1r0kta7jOG04MoA4/xSIYc0PHBOpy9P1iuUtsvWn/AL9fuZeMxZBFSqrFWvZQct8moAHw5TbwGpvmmbufsB61X7biVAJN6SWsFHJrctOHzkphtyxmpvWrtXZRZswsGsQV0ubAfhvY/O9qRbCwnbGD8nzkkk+HZyBOYibFRERAEREAREQDFxuFLju1Hpkc1t8iGBBH8/GQeL2XWJs9esVPxBgBa3xZQLSzRKSgmDXe08NgabNRqpUps1/vBSNm01ObXMv98ZF1938Sqh8NVFak2q964NuWWobcRwGomzsRg1INu7f5HzH5ixlX2xhsSrKKSUyPxl/d9GIIHgCeEy2yiCr0q+KDHt8PVQKCcyroBrqc2luOviZ32XsOni6hKU6jE6PUqEFVHhYAX6DU+Q1kwNkZzfF12q8D2akhbjqeNvAAecnaO0FRQlMBFHAKLCXUWKJTZ+yqdJAii9tSSdSep/vQADgJmKoHASGTajdZlUscT0mi4BIxPOlUJ5T0kgREQBERAEREAREQBERAEROCYBzE8nrWnhUxdoBmRIxse3IThcY8AlImGmKbmJkJVvAPSIiAIiIAiIgHBMxMTjgs9MUrHhIXFYNzxBgHnjNsnlIfEY9jzmZU2exnVNkk8oBHCqxmXh6TGS2E2IZM4bZ6JyuYBE4LZzGTFDCKviZkxAEREAREQBERAEREAREQBERAEREA83pzFOEMzogGGuEnulACesQDgKJzEQBERAEREAREQBERAOCo6TgIOk7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www.sanjoseinside.com/wp-content/uploads/2014/08/Taxes_mon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276600"/>
            <a:ext cx="366430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INSPECTIONS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Annual</a:t>
            </a:r>
          </a:p>
          <a:p>
            <a:r>
              <a:rPr lang="en-US" dirty="0" smtClean="0"/>
              <a:t>Progressive</a:t>
            </a:r>
          </a:p>
          <a:p>
            <a:pPr lvl="1"/>
            <a:r>
              <a:rPr lang="en-US" dirty="0" smtClean="0"/>
              <a:t>135</a:t>
            </a:r>
          </a:p>
          <a:p>
            <a:pPr lvl="1"/>
            <a:r>
              <a:rPr lang="en-US" dirty="0" smtClean="0"/>
              <a:t>121</a:t>
            </a:r>
          </a:p>
          <a:p>
            <a:r>
              <a:rPr lang="en-US" dirty="0" err="1" smtClean="0"/>
              <a:t>Pitot</a:t>
            </a:r>
            <a:r>
              <a:rPr lang="en-US" dirty="0" smtClean="0"/>
              <a:t> Static</a:t>
            </a:r>
          </a:p>
          <a:p>
            <a:r>
              <a:rPr lang="en-US" dirty="0" smtClean="0"/>
              <a:t>Mode C/S</a:t>
            </a:r>
          </a:p>
          <a:p>
            <a:r>
              <a:rPr lang="en-US" dirty="0" smtClean="0"/>
              <a:t>Time Limited Items</a:t>
            </a:r>
          </a:p>
          <a:p>
            <a:r>
              <a:rPr lang="en-US" dirty="0" smtClean="0"/>
              <a:t>Life Limited Items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/ buying    an    aircraft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TIPS/TRICKS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Original Documents</a:t>
            </a:r>
          </a:p>
          <a:p>
            <a:pPr lvl="1"/>
            <a:r>
              <a:rPr lang="en-US" dirty="0" smtClean="0"/>
              <a:t>Blue Pen</a:t>
            </a:r>
          </a:p>
          <a:p>
            <a:r>
              <a:rPr lang="en-US" dirty="0" smtClean="0"/>
              <a:t>FAA Provided</a:t>
            </a:r>
          </a:p>
          <a:p>
            <a:pPr lvl="1"/>
            <a:r>
              <a:rPr lang="en-US" dirty="0" smtClean="0"/>
              <a:t>OMB Form</a:t>
            </a:r>
          </a:p>
          <a:p>
            <a:pPr lvl="1"/>
            <a:r>
              <a:rPr lang="en-US" dirty="0" smtClean="0"/>
              <a:t>Carbons</a:t>
            </a:r>
            <a:endParaRPr lang="en-US" dirty="0"/>
          </a:p>
          <a:p>
            <a:r>
              <a:rPr lang="en-US" dirty="0" smtClean="0"/>
              <a:t>Delivery Confirmation</a:t>
            </a:r>
          </a:p>
          <a:p>
            <a:r>
              <a:rPr lang="en-US" dirty="0" smtClean="0"/>
              <a:t>CASH! 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9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MANDATORY    COMPLIANCE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Airworthiness Directives</a:t>
            </a:r>
          </a:p>
          <a:p>
            <a:r>
              <a:rPr lang="en-US" dirty="0" smtClean="0">
                <a:solidFill>
                  <a:srgbClr val="33CC33"/>
                </a:solidFill>
              </a:rPr>
              <a:t>Service Bulletins </a:t>
            </a:r>
          </a:p>
          <a:p>
            <a:r>
              <a:rPr lang="en-US" dirty="0" smtClean="0">
                <a:solidFill>
                  <a:srgbClr val="33CC33"/>
                </a:solidFill>
              </a:rPr>
              <a:t>Advisory Circular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Mandatory Service Bulletin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LINKING ADs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AVIONICS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What is worth more?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4419600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s://fbcdn-sphotos-b-a.akamaihd.net/hphotos-ak-xfa1/v/t1.0-9/551779_321381897937598_2012604795_n.jpg?oh=3eb84508c6d79817aad67ea1b146605b&amp;oe=5576EF60&amp;__gda__=1434667241_71eef64359c6535e691cffc07a129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3330310" cy="2209800"/>
          </a:xfrm>
          <a:prstGeom prst="rect">
            <a:avLst/>
          </a:prstGeom>
          <a:noFill/>
        </p:spPr>
      </p:pic>
      <p:pic>
        <p:nvPicPr>
          <p:cNvPr id="1030" name="Picture 6" descr="https://fbcdn-sphotos-g-a.akamaihd.net/hphotos-ak-xaf1/v/t1.0-9/319789_321398291269292_1949098213_n.jpg?oh=0907fa546dafe050ccbdfb924e26919d&amp;oe=55778206&amp;__gda__=1438177495_1f9e1bd3e939d2d0b07c34d04d0f5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048000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705600" y="441960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AVIONICS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What is worth more?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62718" y="2967335"/>
            <a:ext cx="4618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DEPENDS ON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PLANE!!!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PAINT  &amp;  INTERIOR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Sliding Scale 1-10</a:t>
            </a:r>
          </a:p>
          <a:p>
            <a:endParaRPr lang="en-US" dirty="0" smtClean="0"/>
          </a:p>
          <a:p>
            <a:r>
              <a:rPr lang="en-US" dirty="0" smtClean="0"/>
              <a:t>1- Never Seen It</a:t>
            </a:r>
          </a:p>
          <a:p>
            <a:r>
              <a:rPr lang="en-US" dirty="0" smtClean="0"/>
              <a:t>5- Needs P&amp;I Badly</a:t>
            </a:r>
          </a:p>
          <a:p>
            <a:r>
              <a:rPr lang="en-US" dirty="0" smtClean="0"/>
              <a:t>7- About Average</a:t>
            </a:r>
          </a:p>
          <a:p>
            <a:r>
              <a:rPr lang="en-US" dirty="0" smtClean="0"/>
              <a:t>10- What </a:t>
            </a:r>
            <a:r>
              <a:rPr lang="en-US" dirty="0" smtClean="0">
                <a:solidFill>
                  <a:srgbClr val="C00000"/>
                </a:solidFill>
              </a:rPr>
              <a:t>EVERYONE</a:t>
            </a:r>
            <a:r>
              <a:rPr lang="en-US" dirty="0" smtClean="0"/>
              <a:t> Sells </a:t>
            </a:r>
            <a:r>
              <a:rPr lang="en-US" sz="1400" dirty="0" smtClean="0"/>
              <a:t>(exists in fairy tales)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Interior Cost: $14,000 (Cessna 310)</a:t>
            </a:r>
          </a:p>
          <a:p>
            <a:r>
              <a:rPr lang="en-US" dirty="0" smtClean="0"/>
              <a:t>Paint Job: $18,900 (Cessna 310)</a:t>
            </a:r>
            <a:endParaRPr lang="en-US" dirty="0"/>
          </a:p>
        </p:txBody>
      </p:sp>
      <p:sp>
        <p:nvSpPr>
          <p:cNvPr id="21506" name="AutoShape 2" descr="data:image/jpeg;base64,/9j/4AAQSkZJRgABAQAAAQABAAD/2wCEAAkGBxQTEhUUExMWFBUUFxQXFxgWFxcYFxgYFxYWFxYVGBcYHSggHBolHBUVITEhJikrLi4uFx8zODMsNygtLiwBCgoKDg0OGxAQGiwkICUsLCwsLCwsLCwsLCwsLCwsLCwsLCwsLCwsLCwsLCwsLCwsLCwsLCwsLCwsLCwsLCwsLP/AABEIAQsAvQMBIgACEQEDEQH/xAAcAAACAwEBAQEAAAAAAAAAAAAEBQIDBgEHAAj/xABCEAACAQIEBAUBBAgDBwUBAAABAhEAAwQSITEFQVFhBhMicYEyQlKRoQcjYnKCscHwFNHhM0NTkqKywhYkNGPxFf/EABkBAAMBAQEAAAAAAAAAAAAAAAECAwQABf/EACURAAICAwEAAgIBBQAAAAAAAAABAhESITEDQVEiYRMyQnGR8f/aAAwDAQACEQMRAD8AIVqnkmhxabNoCwmARqCe1NcDhydCCCOvWvQm9GWITwlNa2GEGlY7imNXB2DdP1E5LYOxcgkE9gAW+I51s8KoUQDmA2O8jkZ5k7zzrPL7LJleJShBbpq6zQ5t0EzilFirw9fFdNvn/Wum3l7zt/U0GwlF1anat1c7TV9i3QsKJYexRwtxXbSQKjeuxSdCB4sUkxbQaa4i/SXGjWatBE5BXD2zTJ0ApnZtA6TpWewt6DT7BuIoTQYsk5ikvE7lM8c8UmxXqijDQJClkk1MW6aWMFpMVG7aynSqZC0IcWlLLlqmmGxSviL1j6jYeR+1b9GdSfvIzhTzgjoTTRODJmzalQC3IrpyJnsafNLorQgwtqKtu3KKx+HKsdNDqIGkHUEdqC8qa0QV7IyZffxXkgolpl9JbnoTALEGY0jvUOEYo8zVY4vlU27gNwSRvAy/sx316dqowbDMcs5Z0neO9ZUtbL2T8c4dr2GV03suGZeqPCNHcEo38Jp94D42L9kWWIF+yI7XLf2GXuBoR2oXFL+ovTpNq7r/AAGPzisC14rkv4cwwcD0Eyjk6GBup/06U8IKUGv3oDk1NHui1E+0/lWZ8IeMUxUW7sWsQNMumVyOad+34TWncVmlFxdMqnZxbhjYCNdyfmoW5Ou89+Wn9/FTy8vx9ulSdSdfyqdBIWx2ijbWlDBYrrXaajg1r0UsxWJrly/QN67NNGIGzvnTNVnDzXbdFKaZuhUhRdt5TRuFxUV3E2ppeykGj1HVQwv4gnvX2HwwMabUvOIO0aU44dECkehkFeTpWf8AE3FFwto3WGZtrVsam5c+ysfdmJPIU08R+IrWFT1eq4w9NsfUe56L3rx3iXErmLvXLl8kZBrEgW0P+7QfeO3ye9V8fPLb4LOVaQ18A4R0v3MVdYswBBIOhuXml203gWv+uvS7V/Kq6ROaCBpBEgmdeR0HSvPfB+K8zDOBAJvs2UfYXy7SIo/5G+ZNPb7M31cgB02EVSUFNk8nFF3GMY4JtzAiDGgOxOg9h+FKDfirsZcJ3JMCBPQcqUXkaa0ecaVEJO2W4uxrVuASDUb12TV2ErN8GgZ8YsNdwjKuwHrH2mQanKeo3g6ETtXn2B4flvItttHbLofSegI3Vhpp2kbV6lwx4ivNOKWjYxV0WzAV2KneADMEHej5beIZL5HPF+AgjzFDRJJKD1I31TAj3iQDoQRNaDwr4xIyWcWfqhbd77LcgHPI9z8xrU8JeI1b6ioBUao4POOY303Ek6iTQOO4DbuZmtgi3cHrTTRo0uL0cQD0YT8VlHJUxE2uHpa2qi5isD4Y8UvhGXB4ySF0t3fssh+hwem6kbjLW2xNysMoOLpl1JM+uPQ125UWu1SjgmCJrkgNlV6/XMFOaehG+2tEthkBG5jUxrpOulUYUM5ChZUEf3PSmtVoFbKmua1dbu1w22DBXtsFmJHvPzzqdu0Oe5O3PnsBXNnF+cRQN9JNdv3hPp2qCPRUTnIiuGmj3Bt2jlg3OU7Lpz/LSp2OIAOLX1PHb0r3J/lTBsOCDoO+mpjrUpPY6Wjz6xws3GuXLsk/U7mZMfZU8h3+B3y3iFD5sBcqCGyxEmMql+kDZeWm5Jr17iF8W0IC+0ASTpsDt7navJ/El24bj5jqNAi7Bo37kTue+wrZ5NzX6JyjQf4OwSjNcVmKgkEkxnffKqjZF0PUmNhpWl8otSzw/ZCYWyF2yA+5bVj+JNNbeIyijH7ROXaAMRYg0O1sUVjsT+FJ72KM1eNsiwRt6Y4Gg74g0Th3rOtou9D/AAl2IrKeLeC5LjYhGAF5jKsYhjqSp6HXT3rQYZ6+8SqrYK8GE/SVH7QYf0n8aEHU0N8C/wALi61gLdQ3FAGXSLtvpH3l6dqZq72nkPmU7NyI5pdU7HaD+Mb1lvAuLxFo3BafL5bf7O6CVKsPy1B1EcprcqRfYF18pzurao3YOOR77VeSrvDqYHxnC28UpVhCsDDR67Fw6ZgPdRI2aOo0+8M8QdV/wmIMXrWiHlcTcFTzEajqO4YUxuYYWDmBIZBEESCh5HqB/lSnjuHW9bVkAR1lrVwEqAZkKfujN00B16gx1NUc4uOx9mqs70r8N8XN9WW4uS/a9N1DoemcDoecc+xFObdksYHvUmsdM4lfvlUzNoBJJ1mNNPxNZYeIy7s5IW2pgcgTpppy1GnP5EE+N+MLYRLZIyv/ALSdlB9KmRrP1E9gaxnFGZjatqRazO2U6FRlVYIOx+smf2qm3SGqz03heOuvlYs3r0UGDbPOCZ3gHT8NpBfENFkDQ6g9oBgn5j4rNYDhd/CR+vDJiPSTocrFYDjtMHXr7CnZwmS0tprrOylhLNvPrjMdozADsBSQeyk1oXG9QnGuMjDWs+9xzltLuWb70fdE/jA51LGMLId7xypb1bqZ+lF6sToBWZfEsbwu3FBvuALFvfyU5MehI25nU85GxRy4Z0azwvdSyjNcbzL0lrjkaW2P+7LDdp3A9teepw/FFdSwBgRrt7n451g0JgKQXCaQvpXPzCrseX5600sTaRrbEs7lTlU6rqSczH6QZ/0qcvJNllaQ4x2NRlJBIJkBwuZp6gdP8q8wXB+ZeNrNmLOQcpzELuWY7DTXr7Vq+Mh2BtM+RQNbduQP4m+p/nTtSDwgmW8yMQHZGIBPqGoMR7CrRhGMbQrbNBhrS20W2ghUEAb19devriRQ125RiQkUYi7NDmzVwWoveiqWTo+xlrWrMHhGaconLqesdYo0pNW8MsHzVjYEEnoOc1lTpGh7YbgOFN5bFlhjGWTB0Ou/96Ut8Q8EfEYfJqpRg4U6C4QDCEzp9U7HWK2lvFKIJCk6ydJJ7agnlyHzSnHqWIOsCR7ak1KPo7KVR5X4f4i1q/5f0hpQpeLKM0GAW2BkRW+wePDAZk8pttdUP8QmPms9+kHCxcRkALNal4g+pG9LEDYkf9tazC4cKqgwCVXK2yHoTWyVOKYE9uyb451ChhEn0kkET0DVVh8QIPpzI057XUfaa2Tsw+7+Q0qxbmQkQFY/ZcxbY9Dm01+8KDTE22zS0BoI11QgwSY106j+WtLiLYq41gbqvbxGE/WMp/VsJ9ax68PeG402nt0Fai3jB5AvuDb0koTDBvuEjSZ001pMcMFDMzZw8yqwqOw2cE7OOeUHrpySY7FXHILHKighBELrzCkyx13O/wDKU3loPDO+L+ItdunOZJ9TRsByUDkAABHKNdSaV4fFM9gqZP8Ah2BHa24RPnKyoPY9qJ483qyqJbod2b9roo3P4ac7/C+HBu5WBZbiPbjmwglm+WJoTh+NCRf5Gk4JxxbotrcxHlC0Dqxgbddwa0Fq+bqeYCYuO7gnT0iFRmnY5FEzsZrEY7hPqw6afWqEaGZIUsY5Tl33zHtWt8T2jcwluzh/TI9S65ntZmOUH41HMSKl5RrZWcnLTAnuf4m4rgFrVoxYU7PcI9WIuDpyUH7I6sattWxBYTDE5rp+u6eap0Tv/SliY5UAsCSs+uN2P3AeU8z3inWIxmcpbIGb/hqPpGkJHxrPXWdq3JUTLLHENgiyx2Cj0ovMk0dihlAbXVJJXbMJWS3PUDQdaWcSxSqxWJVR6lXQAgDMzAaROgHM/FUYbz8REDJaDBjyVI1UE8zOoUb/ABNQ9JLVDxHHEbCpdZ3uIrSzZT9KWxor3CeZOw0pR4f4Opuf4gj9Wh/VCdWO3mGIgdB3pP4suLadc9xiNS5c6sS2hOu4WR+FbJMcj2la1OQgZZUroNoDDUd+dGOUVt7Ok1WuFOOuUnvXwKuxuIpReuzTpEWM8AiXSVN0I3IFSc3yOfxTO14aVixNwxmOUrDSNN4BgzNZVLRmRvW04Hw641oDO1uOXl6Gdc0k6n/Sl9LW7DFL6APMqp8SRoCdaHwV7NV9zD60qQzGnDMScpE68v60Zakc6CwKwKKuGptbHvQs8U8Mt3LbXlGW7bEkpoXUbq0bxuPastwvjdxQUfEh1kZFujQg/ZDzOYHpNbqyxFJuO+HLd4HLFtvaUPZk2+RFW8546Ys1ZTa48jA27sICIJzeYqmNDEZgJ7U3wGFQILpNrIAAhC6PyJGYcvaKx/DOE+Qc2OA8pJyEHMr5fUc2khFGUciSQI1mtaLnnJmBJDiRBgBNlCxtMfAXqwkevorpBgn1g/Fsera+ohRl+mZI+yANxv6RpvpypHib7xItZXuGM9xpeOQAEx7KJ/lRfHceLVomR6RlAHUT6V5DbWDpBk6FRmMV4gNoLK+ZmQ5mzFCRmKkKANQSpgtMjkBUs8UGrZziPD4TMSUzGCYg7xC8lknqT94g0X4UXIWxBEBFi2IJgKDkUDckmSexJMUyw6ebbVG9QA2ABd1zEqI2RQCup19+elwvDVtLfzBQLSMFUc5XV9dTMHXoB3pXJ1bOxWVC2zwVm9dslltvauqxAOcKE81BOhIKjWAenOrcSuXyzmCm2wzFtAUJJ0PLVmj2PPLL7gnEQ2GYH/aZ7mVdSxZXK5eZ1Aj2pdjcD+rRixlWMZlj0yYsXtTG2jbCF20oRl0Mo8D1FnFqQGZWUkDyzkLmJOuzTO+tZ2zxDD4fMmGsvnOhdwc07EeqIPLQUu4RdvyRc8o2wwIi6HKwwKt5mbU6akaHptGl4jYtYwNchFyqM9yT+sCmWAjQaDVokjTTWnh6Jalw6S+gBEVzbslQxvHzLiywJVSMkMD94yRzHtQXiXxMtq41hbhVbJKBLSgEkEiWbXLr0j5pj4Q/W3vOGYKsiCZE2x6YnafMUkdVB13pang5DiLt7EMbhe69wINFBLEjNG8CNNvemhJZtsVrQt8I4Fb+I817bsluXzvLK9zkMzb5d+fKtfjboJM61dnyrAAAGgAEAewpPjb9UvJ2JIExrClmSTRzCatsYanQhzBWtp251oX4pyCAKNAOn4c6VMuUTQr4wUXFPouTXALDkqac4O/moOxZzbU0wuEio2XGFm1pV4Why8CrcKuckFo0qcl8hTIu0bULdv01RMgYGdVB1A120HzPagMVw0BCxYqYkKd+cj40171ykjmioMtxBbdQy3CAQwkEDkR0kz8VDxJw9gq28Mcqj6xJzRAChT+6B+XQgg4W/FxJOgYfGtG33YvcB03/ADMR+cU0oWxYzoxzKHLM+qplAQbtqBbtj7oc5Af3gPcLittLTu1yGdYRF3ACDILh5ZmILAcs0xOlbXjVqzayNchbi5WIUazEIGA5KpYCe55CvMMWc1uT9TH82MT+dRn0ojQ+HMWVeWPmM0sZjcgiCOYBlY7d69EvYuLJYhbkJsxDZdNhm+Ocb7cvGcNiGF+75ZGjHQ/dbYD5n8e9ai0boylmBQgGBqpnQZsxHpP99KdfR3T0jh+JGhTKDAD3BCs5AAzEwddPnSpeJsagwd2TBCOxM/ZAzfiTAisgyXLoU23LM5Ok6Hf1GI1Jj1bcuVZrxPj8QypaulQpurbhZAIbKz689l021o4Xs660S4ZYz4O47IvmQLoIEaQM2o1Gob8avXF30w0m26WrmgLKRv2OoHQkCa1uGv2rTI1pE9dtbijYsp9LGOsrt096bB7V2YeNJZXBkdRrv80gTPeDQ64csZAYlV/dBJJ/Emnpu8yde9U4x1XRdgIGkbdBS25dJqkYk5MIx+LEaVnr14k0xu2iala4MWTOCDqRl1zTVNIToHhqOW8BR3COGqATcEnVQBrB0BJHXXT56VnMTIYjoSKeLTdAaoeY/HobcaSdqyF24Zox7ZNRGFp4xoVsf8JuhW1FOLl0MRFILRFNLDwKyo0MNa3V2AtAtqYgHqPzFLGxnKrbbzTNaFXRqftBASAupM689Pj+QobFYfNbMZtRJDE8toHwapS9kU5gMvVjAGx/pWa49xBzcVbZum4reqGcSSRAgn8z1qDeJRKw5cITqZA9iST0AGpPYUTjcNinyhWFgZQX0DX29RCpIMKSokkR0lop5Y4mLdlExDr5u7DMAQNxng/UND7e9IvEPiW1b0ZypI5AMw7kAZRpodZOoqmcpcQmKR9e4DbALvENLHWSxPMnnsO2grzjjmFhyU9IBJXoOWY9AN/enH/qBsUfrIAJHQkSY0GgMKdOgJ6Uj8QYouSq/QPrgbn7Nse/TkBG5NKvNp2x29CzhQLX3ybHLM8hLkfOkfw16BbeLQB+1lgATm0B/wDLn15Ug4XwkWwLbnLcZfNZgQQswMrD+9c0b03EgrbgCcqhpYQRAzsImAByHYb03WBcNV4XsgABhBAJjrodO/IfFZb9JmE8s4fXUevbmIMdz6BrWj4RiijEXJUj0kfUeXpA313zQdCPgTxugv27bRItZTruUYZSdP2ivP71O1SEu2LfJ8yzYYam0QpHW1d9BBHZgI+etZDA8TxDWWXPeZbbFcysWKwfT6QcygjtFbbwymXCvzZLV9UnmUV2BPtlQ9jSLg/DHBN2wfUoC89UA0Rx/wCW4I9xT+aW2w/FF/A/FLEKL7ecp3cCbi/tf/YvUfV77VqlAIDKQysJVlMgjqDWbv8AAzfK3LAW1cObzEOgLASDp9JMESNDI71HhPFDYYi6pVSYu2zuj82Ucm9tG35zVnBNXH/QjT+TQ3rsUx4favKhYLMiVU6kg/agcus0te3mC3EYOjDMjDYiY2POQQQdiDTTD4645CvBB0PzHftFQkm1oCpPYZe4eotM4cozZWb1ZysakAD7OvPn+Yt29hxbEoGlREqAZE8hqASZ3ozGItryxmYKvLTWSSeoOhiguLi2yBlIkQIBEAdhv0pIqxm6EBTtVbCr7hocvWtGcnhrw60WMWI3pCimpwRWbFGmxmuIlqd4Q6VllrQcKu0zAHYnBi4CrbERoBmHcM0jbSIrH8S4hcGIfDWXZbVshJmbpKrDA3CJgtOk6ACttxHiS2LLXWgFQcs82jQf51hPC9iUF5gWN0sLY+02pza94JZuQHfVfKKtyr/o9tqrCOH4MWQ15tWaYJ3do1Ov2AJ0796B4lhvQ9xxOVdRz7L+9/KtBjsDKea7bEAAbH1AlFHSAdTWc43ddxAXLbB0WdWMwWZu2ug566xVIL+5gk/hAHhLCMbdxjpqczH6QDqQCeZAtqP4jtUbihWz6C2jegk/W8+q5HRYgDqO1XcOx6uvlWFukCZuOfoER6ADGY6wdNyYG4IXhjXnVCkKixlBEQoiCdAABMkwBz6VOdt8BoFTEPcK+WgOi5iSfUQAZO3pG8Uzs4xhdQuYQgEgHQBXZCV209Jj3jTcC/8A9gB7djDKhzMFa7llSuYDLbB1KE6Fj9QU6AbueFWyHDtBLBR6SHKTKnLBgwQRHIFdtaCVM5s0L3GfM4OViQBIkKJy/TseQ+Se1G2sIzWnt3AHWGW3cAA6hwY2giR116UJjMV5Nt7pH3Ytg6LJUIubeecbxJ2AllwhyMIM0j0qY5QVnf3LD4+a6S/Gxb2Y1MSLVi6W0zpcReozFrc/gQe+VulC+H8SUUXhsZW4OhHP4n8CD7q/Gd5hdVNcvpb3Dg5PgAR7lutMeBNkkcrgDCdswEEfIH/SKt5pYf5C7bNQUykXLex3HQ8vzj8RVXH+ELik820IuroRvmUj6GH/AGn4rmBsslt3U+hSvpJ5TmGWeYIA+RTe3eDEXLOjAc9FYc7Vz+h3BqcpYvRZK1sy3g1otX7B3tOLqz91wFaP2QVQ+9w0ye5FB+J7iYe8mKtAkNnW6mzDY3FI6/a6ZlB51819WUOhzI4lT1HcciOYqm+/Znmi/GY5nMsZobzKouXKoa9TImwp7lA37utfNcodhNMAvsGjEtTQeFWmdkVEs2Uth4onA3INcuKSD2oW3chqBxDx5hifJcOSGDKU0yqFAPp7kkTPamnBeHm3Ysl9xatqAv2VYAqg/abRj1kdKReKcd67ds/Ytsx97hAj3yrPse9aXCcdt3QbgzKk+kNvmZZc6dAco7TVKf8AHSKQ7bJ8UX0wYkDYbAD7I+Yk89az/FsIWy21EHLDN0+8ffUx705sXhdDMNmkD91QRP4k/hXbGHV5v3DltqGYNMRqwzAfe6e/IzU43YJtIWYHg62lCH0ICMxJAAA0ALDdidNNoga7LvGr5bn+FsmECrnAgZnIzeojdVUghdgTzImqhjDi76FFYYXDOGVf+I4nKsnc6hj0HuKh4jwpQX7hku4jMfshmDufeAJP7XvRvYjVIj4a4eHxCwNAM09FgrbI7yQ3xWxTC+UGyqCc/pEgzIU7b5QVknntpSr9HODuFVd1IdipfQyAVPlprsQupHItWr4vf8qCIVnJCHQAGILkc1BywOZHapzmNFGQ4ziGfE2cPMqj57zaa3MrMSf3VWI6lu1bvBL5ltLcAKBrvsACR+Mye1Y/hnCzbd3ePUWUc/quQTv93N+FbLCuVS5cMgKpifYZ9fYD/mpXL8QuOzEfpIwavbt4lF9MMjCNcrHzLZn9k+YvvSTheLsXFi8WRQJBUaggCN/at+mBL2TauWwVa2JUaQ0FgJ1gzOvIg9awA4L5N9c7q1otkLoytA0hiFJykTGvXnFU8ZJxxC1Ts9K8P8PTyggYN6RJIgt9oFlJ2yxpB3rnGXdVItiDmJKwZfr89PaKXYfjqLcW0pYgFQCTq24YsT00/OheJ+JRh7pRmCgKQwJBkgnYHmdoqKhJyKp0CeJLIdUvLB0CN3DA5G9xDKf4aWQqWrKoIBto38TKC8/JI+AOVR4zxpnLBPTahbhEeouRqP3Zk+9TwFh2w9trgysS5Veflliyk/iY7Za2yTUEmZ51bKl1q0WKuFmK49BEWBXhQVy4Zo+8aGazNMwIZWUopDVKinHDnsFYdSGAiZmZ00U8/wDKovRVbLeBoGFxSCQ6ldtNPVv10pNd4a4uaLAlec5Q59OaOdaW5b8oqLLKG9OZWbIWg75TpPLeouzYe4wILm45CwAAFmVl41Y6acv5Ryd2h60JfFPABcw4zMPOtajLP0SuYHvoIG/LnWM4jwXE2wL7I6BFLLBnIoABzRopgjQ679K2+KxDq5BzDYwxzFZ1gnkamtzMIMENoQdQQdwQdxWiE5KNC6sznhTFvftKg+pj5WnMCCW+QQPxorxpcD2jZtt+psglmH27hMfgCZ+a61tcBbvXEX0oRbtjb1XdR7EJr2igOO/q8MFkags52mAY+CS5/howVuxmhF4IxV7EYsZmPl4W2Qq7ATIQQOcu5nfSvVLziCMofODCso9e/qca+mTt1+ayP6K+C5cJ5xWWxLs4HNlWVUfuj1EnvW2SyFLMxzTA00DZZldPscoGkCNySIykvg5ptiLhbf4U+t8xuHLbt5gWLQMzTyWT8DfXQ94lwu8b9q/eIf1iQNAqwdFnQAb/ABzJpd4sQrjbGJP218s9AUMgdtG/KvQHQXMOGHKPwrPNu9lI8MN4WxzYhHu3DqbhIB2QKpIEdB5sxzIrd4sZbCmTJJbt6mnUc9I/CvPvCS5UuW9PTdub9fSAP+g1t+IXf1NofsqP+UAH86MVdHS1ZBMUQp2kAN3OsAkARsSPivN7Vjy796y30gyJ/wCE+qn40H8Br0a+oFk+kgwgnrPqge39ayHiGxD2b/IE2rn7rzkJ9m0/iq/kqsm3uhbisYtoKLimVJ9Y3K6QI6gjX3BqqzYOPvKyZhbtKBLRuzeu7rvIVdO1XeIMGGsXMx1tBSJ6FgA34Eg/61qPD3DEw+HRQSWZLZZp0nLJgdNedXvFWuhk9UKr/ha2SpW8wuLIJK+h/VIlZ0MaaUbxH6if77UZiroFIcbdYnSht9ZFs5dvCqXuTUFwzGiLdk06EYFkNVkGmvk1W1oUQFlTw1ss6gaEnTf+mtV1fhL7W2zLEwQCRMTzHfvUmVNDiLaW00Ci8gnQs0FiFkZt20+KrxOeyVum5qqqHUMVDFdDE7mANN5NJXLmCST0PzP86JxWJU4VlIGZSInUmfqYd9qi4ND2RbxBbYFWt5gWO3o0+ydPte4qnCuCdNBOnt71mw8GnXD7lVUUloVtkPGn/wAC4SY/9wxjmSDlUfAU0mbCvi7FtX0VwmePqyj6bY/aKwDyGp7U98W8PbEWBaWBN9nZjsqFC5PTckfwmnXAMCloL6dbaKLanXKCNHf9tomOQjtQcq80l12OuhmCwXlWlVhlAVVW2ukKBCp1Cx8nXvPXaTr/AKDsBVlxpMnWqyKnFUBuxJ4ztBsKdRmV1Ka65lEsvvkJ09qYeB+OK9gox5RrSXxhwu7eCizZm4WWLoYDQKZV1O/M5vYUg4HYyWXu5iHAuencKUmTvHLQ7fhSShk7Kw1E1fhzC579/JvncjpoxKz+Y+a0elxenln1funWfcGQa87/AEX8UJvqSxBYKCOpO816ff8ATeYqJES46hgAfnb3gfM4tp0GavYNxAnIqz9RLntOij8J/GlONwIu23tnQOpE9DyPwYNNOIqwc5tZiD1HKhGetEeEH0wXEwb+Bus4i9h4S4P2gyqfcMsH8K2lq6Xt23jKXtoxA2BZQSKyPjrh5T9ehIRyi3lBMGD6HI6gmJ7jpWt4U5OGsMdZQGdNZAYCO2bL7rV5f0J/s6W2U37NVpw9mAIWQTG/8xRd1qosYhgWyCYUk+3WKRt0JWwvhuHXLcB3ywR0Ej+sUIuCO6jMJIBom7cgtnAtnLMDXku/TffbWhMfjLyqctsBchMg6bgTI0NTUnY2KB8dbKgmNt6zt3iBmjjxklMvON6Um3Opq0b+RWkPlFX2dxQ4NSz0lj0Prt5MkD2pHjRpXPPqrEXZFBKjrEeI0amnDm270qxe9MExD57S2rJuSEAaVCLr680mZGpHWaZHVZpMbilti2hIzuwVQQWDXILKGA1KIDmb3UfapjguHtaXK5LuxLu51zu2rNP5fFLE4aBdW83rcIqjogb1vHcsd+ir0rRWbzaAExUXpWh9cILYP9KuuofpJkAiBpCwAIWBzgk9zU2bnMmrbSVNyY2IMMNIiSJ5jf4rwu5xtgt5EAX13FXKdMudtp7QPYCvc+Osy4e8bYlxbuFR1bKY/Ovz/h8C2XM0ajN9QOh5mD323qnm7TClRtP0cWpuq0fSVr1DjF31kDQEyT10gfA/zryz9HmDJuiGJUgaEmJNen4yzosDQCOuxMzS44tAkzi40MuW6JHJuYoU4SfpZWHvB/A1dbw0zO39eVBXNKeP6Jy/ZO9gFdWS7lyMCGBI1B0I01pXg7ptv/hY9NpAbRP27e7N7hiZH7Q6VbcxFU4nCi6oDyIMqymGQ9VI2qib+QI7imOUnkCB+M/5UDY4qbYhUEzq3MjSI6bbjXWjBh8lvywzvrJZ2kzQL4fWmqxboY8GfMLpZjLA6ESF1EEEnX2oFcc1sFPrWT9U6jbY7HvvUrTFZgxIg+1U3KK8vsXMVYi2CxIXKCdBMx2moEUdcShXWqqIjYc71U12hmvVX5lZzQFeZXC9d4bhTecICASDvtoJirDgXD5I1kDTvtr80yrgrAblmaO4XhyGBXcEGmLcGZCA8SeQ1jt70yweDC61zkq0CmHpYWM0kH0jIOewkE/370WUEwNNKEQUWw1rO7KomVirVu1SdqgblJVjWW3LpNeeeNfDhw7G7YAW0VdruUDMlwzAnksmRGx+K31u5HqrOeO8QFwVwH/eFEHeWBP5A1SCdgsp8GcPXy5tQSrZ8xEAsI9IjXLAIn9omK2PmBpgFSQJ056Tt3nXvSvwsiW8Kka5gJIPP37U2S8M3Sdzvyn+uulJN7Gs5dVgvWOcac41pfi8ET9Ov5b/AP7+VNGaQQCWY66abdfw/lQOOutsTrzMzQg3YskJ2sFSQRqKnMVO44FCXcSK0K2Sejl40N5gO9V3sVQZu1eMWSk0F3GqljVSMSYpgMJKgkbbxzp3SF6Krj0Oz0RirZk6RQuSirOZQ1WWbJJgDWqMNcmneDtCsr0aRnwrgdxCHbQx9InMRzBjtymnqYVvTcgD0mbcGeYInod/nSg+FOznJJIj5im1lCCEkRH1E6z1+DpUJSd7GSBnwjPDARuY6fHKqlWi795rZyydBud+/wCdDq071ykHEkq1atdQipMwpXIKiV3GoVjNXO01O1bpk6QGrJiwAkzqSNO2v9f61j/0jhfItAyCbykR2Vp/nWwYRWR/SMf/AG9vviLY/wCl5owezmjQ8OVRh7IXkmvvJpjg7sAnkP7H99qWYO8Gw6FRGWB8RH9Pzoa9iCJE6Uy83ISU8WM3x4UnKN/xoHiWKUgMDrrIjalzXqFv3KqvFJk/5Gzt7FGhHumou1WYfBXHBZVJA3PIe9XVITbKC1Qp/wCH+HsHW4VBWSATyYdRQ2N4a2f0rAdoUTvt/nQXosqOcHVimj0xnKNI/PqajfwTIYdSpOutQCU9pi8K3JO5mqSKJZaoemQosweHIpvYMVXZUExRr4UqJNY2zUg7AYkpqN4ip/45g2adZmgkuihsRfqdDWO7/FC5BO8RVQxvekS3TXGuGuXmdmae1jJokXprOYS4TGvXr2105iPzpoJmQ0bab6eqRqOcqZ7RXOFAUrGVu4KJF4UtwWGJU53zaEfdmdyYGhjYjrtpQ1wMJGf7vLSQdYHIGB7GetLjY2VDe7erIfpAJNm1083X3KNH8jT5GaNWB06aTO4GhjtJ/LVZxywbttlHq9VsqsDSIBM892NUjGkLey3gjlcPJ+1AHxv/ADqN+9UrnphQQVUKoERoPqOg1J5f15huT96TA+yIzA77bEf3yq0dfBOf5PpxrlVvVkd+o5dFAO28gn5jvXwHt/KdZPI6/PPbTUuT+hUv2DFaYcIusrQCAGiZ2061Vl7ga9AeZkbdMvtB3nRjwq/btyXGZvsmBpBJB057Clk21VDLvTRWlGhiIJjkNYkxOk6fhUbyFQfs6E5jtsPyMDUTryFBYDiIdln6pJjkB/fSq8RxVFAUSfUc4PsNQNuvfWs38crqiuSqxLi7rOxLGTtNUsKL4heRmlAQI1Gm/ag9/wDUgfma3Q4ZZdK2G/YSfaQP5kUHcenBsDyyhcAsyzEk6AmOkCVMzz7UgxFwTpPyQfnQU8XYGqOYXElWBpxieLZ1gVn7dEJWOjUF56ouXK6TpQd808UKwpcUBXTiQaUTRFs09IUbYa/TC3jKQ22olWodO4PBjOhql8VQVs1C6aXgQp+IxVYx00rvGoKaZIDHQxNfC6KVoxq1TTijHzBVbXKHBrjGuSAE+bXDfoJjUJp0hRrguJNacMvLl17VVdxRZiSZJpfNTU0cVdgbdUGC5XzPVANcY0QF2LxX6sKNyWZzz1I09vSD3+KT3X1om8aX3TrRWju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s://s-media-cache-ak0.pinimg.com/originals/82/e2/83/82e283668326c6febecc3454caae8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200400"/>
            <a:ext cx="914400" cy="1294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SAMPLE LISTINGS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1964 CESSNA 310I</a:t>
            </a:r>
          </a:p>
          <a:p>
            <a:pPr lvl="1"/>
            <a:r>
              <a:rPr lang="en-US" dirty="0" smtClean="0"/>
              <a:t>4400 TT</a:t>
            </a:r>
          </a:p>
          <a:p>
            <a:pPr lvl="1"/>
            <a:r>
              <a:rPr lang="en-US" dirty="0" smtClean="0"/>
              <a:t>145 L/R SMOH</a:t>
            </a:r>
          </a:p>
          <a:p>
            <a:pPr lvl="1"/>
            <a:r>
              <a:rPr lang="en-US" dirty="0" smtClean="0"/>
              <a:t>90 SPOH</a:t>
            </a:r>
          </a:p>
          <a:p>
            <a:pPr lvl="1"/>
            <a:r>
              <a:rPr lang="en-US" dirty="0" smtClean="0"/>
              <a:t>NO FANCY AVIONICS</a:t>
            </a:r>
          </a:p>
          <a:p>
            <a:pPr lvl="1"/>
            <a:r>
              <a:rPr lang="en-US" dirty="0" smtClean="0"/>
              <a:t>P&amp;I: 7</a:t>
            </a:r>
          </a:p>
          <a:p>
            <a:pPr lvl="1"/>
            <a:r>
              <a:rPr lang="en-US" dirty="0" smtClean="0"/>
              <a:t>NO ADVERSE MX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   an    aircraft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7703344" cy="9277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SAMPLE LISTINGS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696200" cy="4861560"/>
          </a:xfrm>
        </p:spPr>
        <p:txBody>
          <a:bodyPr/>
          <a:lstStyle/>
          <a:p>
            <a:r>
              <a:rPr lang="en-US" dirty="0" smtClean="0"/>
              <a:t>1964 CESSNA 310I</a:t>
            </a:r>
          </a:p>
          <a:p>
            <a:pPr lvl="1"/>
            <a:r>
              <a:rPr lang="en-US" dirty="0" smtClean="0"/>
              <a:t>4400 TT</a:t>
            </a:r>
          </a:p>
          <a:p>
            <a:pPr lvl="1"/>
            <a:r>
              <a:rPr lang="en-US" dirty="0" smtClean="0"/>
              <a:t>1450 L/R SMOH</a:t>
            </a:r>
          </a:p>
          <a:p>
            <a:pPr lvl="1"/>
            <a:r>
              <a:rPr lang="en-US" dirty="0" smtClean="0"/>
              <a:t>900 SPOH</a:t>
            </a:r>
          </a:p>
          <a:p>
            <a:pPr lvl="1"/>
            <a:r>
              <a:rPr lang="en-US" dirty="0" smtClean="0"/>
              <a:t>NO FANCY AVIONICS</a:t>
            </a:r>
          </a:p>
          <a:p>
            <a:pPr lvl="1"/>
            <a:r>
              <a:rPr lang="en-US" dirty="0" smtClean="0"/>
              <a:t>P&amp;I: 7</a:t>
            </a:r>
          </a:p>
          <a:p>
            <a:pPr lvl="1"/>
            <a:r>
              <a:rPr lang="en-US" dirty="0" smtClean="0"/>
              <a:t>NO ADVERSE MX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4637</TotalTime>
  <Words>576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Century Gothic</vt:lpstr>
      <vt:lpstr>Verdana</vt:lpstr>
      <vt:lpstr>Wingdings 2</vt:lpstr>
      <vt:lpstr>Verve</vt:lpstr>
      <vt:lpstr>BUYING/SELLING   AIRCRAFT</vt:lpstr>
      <vt:lpstr>Selling    an    aircraft</vt:lpstr>
      <vt:lpstr>Selling    an    aircraft</vt:lpstr>
      <vt:lpstr>Selling    an    aircraft</vt:lpstr>
      <vt:lpstr>Selling    an    aircraft</vt:lpstr>
      <vt:lpstr>Selling    an    aircraft</vt:lpstr>
      <vt:lpstr>Selling    an    aircraft</vt:lpstr>
      <vt:lpstr>Selling    an    aircraft</vt:lpstr>
      <vt:lpstr>Selling    an    aircraft</vt:lpstr>
      <vt:lpstr>Selling    an    aircraft</vt:lpstr>
      <vt:lpstr>buying    an    aircraft</vt:lpstr>
      <vt:lpstr>buying    an    aircraft</vt:lpstr>
      <vt:lpstr>buying    an    aircraft</vt:lpstr>
      <vt:lpstr>buying    an    aircraft</vt:lpstr>
      <vt:lpstr>buying    an    aircraft</vt:lpstr>
      <vt:lpstr>buying    an    aircraft</vt:lpstr>
      <vt:lpstr>buying    an    aircraft</vt:lpstr>
      <vt:lpstr>buying    an    aircraft</vt:lpstr>
      <vt:lpstr>Selling / buying    an    aircraft</vt:lpstr>
      <vt:lpstr>Selling / buying    an    aircraft</vt:lpstr>
      <vt:lpstr>Selling / buying    an    aircraft</vt:lpstr>
      <vt:lpstr>Selling / buying    an    aircraft</vt:lpstr>
      <vt:lpstr>Selling / buying    an    aircraft</vt:lpstr>
      <vt:lpstr>Selling / buying    an    aircraft</vt:lpstr>
      <vt:lpstr>Selling / buying    an    aircraft</vt:lpstr>
      <vt:lpstr>Selling / buying    an    aircraft</vt:lpstr>
      <vt:lpstr>Disclaimer: No feds, cops, irs, lawyers, you get the drift….</vt:lpstr>
      <vt:lpstr>Selling / buying    an    aircraft</vt:lpstr>
      <vt:lpstr>Selling / buying    an    aircraft</vt:lpstr>
      <vt:lpstr>Selling / buying    an    aircraft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BUYING/SELLING   AIRCRAFT</dc:title>
  <dc:creator>Netters</dc:creator>
  <cp:lastModifiedBy>Jeremy Davalos</cp:lastModifiedBy>
  <cp:revision>8</cp:revision>
  <dcterms:created xsi:type="dcterms:W3CDTF">2015-03-15T14:48:00Z</dcterms:created>
  <dcterms:modified xsi:type="dcterms:W3CDTF">2015-10-15T22:18:28Z</dcterms:modified>
</cp:coreProperties>
</file>