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32"/>
  </p:notesMasterIdLst>
  <p:handoutMasterIdLst>
    <p:handoutMasterId r:id="rId33"/>
  </p:handoutMasterIdLst>
  <p:sldIdLst>
    <p:sldId id="273" r:id="rId6"/>
    <p:sldId id="274" r:id="rId7"/>
    <p:sldId id="275" r:id="rId8"/>
    <p:sldId id="304" r:id="rId9"/>
    <p:sldId id="316" r:id="rId10"/>
    <p:sldId id="306" r:id="rId11"/>
    <p:sldId id="308" r:id="rId12"/>
    <p:sldId id="307" r:id="rId13"/>
    <p:sldId id="310" r:id="rId14"/>
    <p:sldId id="305" r:id="rId15"/>
    <p:sldId id="312" r:id="rId16"/>
    <p:sldId id="313" r:id="rId17"/>
    <p:sldId id="314" r:id="rId18"/>
    <p:sldId id="317" r:id="rId19"/>
    <p:sldId id="319" r:id="rId20"/>
    <p:sldId id="320" r:id="rId21"/>
    <p:sldId id="321" r:id="rId22"/>
    <p:sldId id="322" r:id="rId23"/>
    <p:sldId id="318" r:id="rId24"/>
    <p:sldId id="324" r:id="rId25"/>
    <p:sldId id="311" r:id="rId26"/>
    <p:sldId id="323" r:id="rId27"/>
    <p:sldId id="288" r:id="rId28"/>
    <p:sldId id="325" r:id="rId29"/>
    <p:sldId id="326" r:id="rId30"/>
    <p:sldId id="302" r:id="rId31"/>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304"/>
            <p14:sldId id="316"/>
            <p14:sldId id="306"/>
            <p14:sldId id="308"/>
            <p14:sldId id="307"/>
            <p14:sldId id="310"/>
            <p14:sldId id="305"/>
            <p14:sldId id="312"/>
            <p14:sldId id="313"/>
            <p14:sldId id="314"/>
            <p14:sldId id="317"/>
            <p14:sldId id="319"/>
            <p14:sldId id="320"/>
            <p14:sldId id="321"/>
            <p14:sldId id="322"/>
            <p14:sldId id="318"/>
            <p14:sldId id="324"/>
            <p14:sldId id="311"/>
            <p14:sldId id="323"/>
            <p14:sldId id="288"/>
            <p14:sldId id="325"/>
            <p14:sldId id="326"/>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8"/>
    <a:srgbClr val="1D2F68"/>
    <a:srgbClr val="C0C0C0"/>
    <a:srgbClr val="FF0000"/>
    <a:srgbClr val="FFFF99"/>
    <a:srgbClr val="FFCC00"/>
    <a:srgbClr val="DDDDDD"/>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67308" autoAdjust="0"/>
  </p:normalViewPr>
  <p:slideViewPr>
    <p:cSldViewPr snapToGrid="0">
      <p:cViewPr>
        <p:scale>
          <a:sx n="75" d="100"/>
          <a:sy n="75" d="100"/>
        </p:scale>
        <p:origin x="-2088" y="-84"/>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2016/06/17-086 (I) PP </a:t>
            </a:r>
            <a:r>
              <a:rPr lang="en-US" dirty="0" smtClean="0">
                <a:latin typeface="Times New Roman" pitchFamily="18" charset="0"/>
                <a:ea typeface="ＭＳ Ｐゴシック" pitchFamily="34" charset="-128"/>
              </a:rPr>
              <a:t>Original Author: J.B.</a:t>
            </a:r>
            <a:r>
              <a:rPr lang="en-US" baseline="0" dirty="0" smtClean="0">
                <a:latin typeface="Times New Roman" pitchFamily="18" charset="0"/>
                <a:ea typeface="ＭＳ Ｐゴシック" pitchFamily="34" charset="-128"/>
              </a:rPr>
              <a:t> Williams </a:t>
            </a:r>
            <a:r>
              <a:rPr lang="en-US" dirty="0" smtClean="0">
                <a:latin typeface="Times New Roman" pitchFamily="18" charset="0"/>
                <a:ea typeface="ＭＳ Ｐゴシック" pitchFamily="34" charset="-128"/>
              </a:rPr>
              <a:t>AFS-850</a:t>
            </a:r>
            <a:r>
              <a:rPr lang="en-US" sz="1200" kern="1200" dirty="0" smtClean="0">
                <a:solidFill>
                  <a:schemeClr val="tx1"/>
                </a:solidFill>
                <a:effectLst/>
                <a:latin typeface="Times New Roman" pitchFamily="18" charset="0"/>
                <a:ea typeface="+mn-ea"/>
                <a:cs typeface="+mn-cs"/>
              </a:rPr>
              <a:t>, Phone 559-473-7144 </a:t>
            </a:r>
            <a:r>
              <a:rPr lang="en-US" dirty="0" smtClean="0">
                <a:latin typeface="Times New Roman" pitchFamily="18" charset="0"/>
                <a:ea typeface="ＭＳ Ｐゴシック" pitchFamily="34" charset="-128"/>
              </a:rPr>
              <a:t>(04/14.2016);  POC :</a:t>
            </a:r>
            <a:r>
              <a:rPr lang="en-US" baseline="0" dirty="0" smtClean="0">
                <a:latin typeface="Times New Roman" pitchFamily="18" charset="0"/>
                <a:ea typeface="ＭＳ Ｐゴシック" pitchFamily="34" charset="-128"/>
              </a:rPr>
              <a:t> K Clover</a:t>
            </a:r>
            <a:r>
              <a:rPr lang="en-US" dirty="0" smtClean="0">
                <a:latin typeface="Times New Roman" pitchFamily="18" charset="0"/>
                <a:ea typeface="ＭＳ Ｐゴシック" pitchFamily="34" charset="-128"/>
              </a:rPr>
              <a:t>, AFS-850</a:t>
            </a:r>
            <a:r>
              <a:rPr lang="en-US" sz="1200" kern="1200" dirty="0" smtClean="0">
                <a:solidFill>
                  <a:schemeClr val="tx1"/>
                </a:solidFill>
                <a:effectLst/>
                <a:latin typeface="Times New Roman" pitchFamily="18" charset="0"/>
                <a:ea typeface="+mn-ea"/>
                <a:cs typeface="+mn-cs"/>
              </a:rPr>
              <a:t>, Phone 562-555-8080; Reviewed by J. Steuernagle 562-264-5484.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(Compliance Philosophy)</a:t>
            </a:r>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most cases, a violation is the last resort when an airman is not “Willing” or “able” to take corrective action.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298260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FAA </a:t>
            </a:r>
            <a:r>
              <a:rPr lang="en-US" baseline="0" dirty="0" smtClean="0"/>
              <a:t>must consider several factors that make an airman or organization a good candidate to recommend a Compliance Action as a solution to a regulatory deviation.  The Presenter will cover the elements in the slide and can add some practical examples. A key element here is that the person must be willing and able to meet the standards of the certificate they hold.</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pPr>
                <a:defRPr/>
              </a:pPr>
              <a:t>11</a:t>
            </a:fld>
            <a:endParaRPr lang="en-US"/>
          </a:p>
        </p:txBody>
      </p:sp>
    </p:spTree>
    <p:extLst>
      <p:ext uri="{BB962C8B-B14F-4D97-AF65-F5344CB8AC3E}">
        <p14:creationId xmlns:p14="http://schemas.microsoft.com/office/powerpoint/2010/main" val="8233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Compliance action is not a Adjudication or finding of a violation.  It is an action taken by the FAA to address a deviation from regulatory standards through other than legal means.  It is a proactive approach to finding and fixing a safety issue/concern.</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pPr>
                <a:defRPr/>
              </a:pPr>
              <a:t>12</a:t>
            </a:fld>
            <a:endParaRPr lang="en-US"/>
          </a:p>
        </p:txBody>
      </p:sp>
    </p:spTree>
    <p:extLst>
      <p:ext uri="{BB962C8B-B14F-4D97-AF65-F5344CB8AC3E}">
        <p14:creationId xmlns:p14="http://schemas.microsoft.com/office/powerpoint/2010/main" val="76318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the Compliance Actions that</a:t>
            </a:r>
            <a:r>
              <a:rPr lang="en-US" baseline="0" dirty="0" smtClean="0"/>
              <a:t> might be used to fix a problem and bring the airman or organization back into compliance and prevent a reoccurrence.  We will discuss these Compliance Actions next.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pPr>
                <a:defRPr/>
              </a:pPr>
              <a:t>13</a:t>
            </a:fld>
            <a:endParaRPr lang="en-US"/>
          </a:p>
        </p:txBody>
      </p:sp>
    </p:spTree>
    <p:extLst>
      <p:ext uri="{BB962C8B-B14F-4D97-AF65-F5344CB8AC3E}">
        <p14:creationId xmlns:p14="http://schemas.microsoft.com/office/powerpoint/2010/main" val="352097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‘On The Spot Correction’.</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82052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for a minor</a:t>
            </a:r>
            <a:r>
              <a:rPr lang="en-US" baseline="0" dirty="0" smtClean="0"/>
              <a:t> issue that does not require a more extensive training program or Compliance Action.  The idea of counseling is to make the airman aware of the mistake they made and how to prevent it in the future.</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39335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different ways Additional Training can be applied to correct a Compliance Issue.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1539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FAASTeam manages the Remedial Training programs</a:t>
            </a:r>
            <a:r>
              <a:rPr lang="en-US" baseline="0" dirty="0" smtClean="0"/>
              <a:t> within the FAA.  Remedial Training is assigned by the FAA Investigating Inspector and the FAASTeam Program Manager (FPM) is responsible for creating a training syllabus for the airman and monitoring the progress of the training.  The FAA does not conduct any of the training, but rather ensures the proper training is conducted and completed successfully.</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49848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idea here is to make all parties aware that RT is a voluntary program and the airman or organization must agree to participate and accept all costs associated with completing the training recommended.  They must also successfully complete the program or face other Compliance Actions or possibly enforcement.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1299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different education</a:t>
            </a:r>
            <a:r>
              <a:rPr lang="en-US" baseline="0" dirty="0" smtClean="0"/>
              <a:t> outreach programs available to airman and organizations.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27733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pilot belongs</a:t>
            </a:r>
            <a:r>
              <a:rPr lang="en-US" baseline="0" dirty="0" smtClean="0"/>
              <a:t> to an organization or company that conducts flight operations under their company procedures and training, the problem may be in these areas versus directly with the airman.  Under these circumstances, the corrective action may be to make improvements to the Systems, Procedures &amp; Training Programs to prevent a reoccurrence of the event.</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1532251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made an</a:t>
            </a:r>
            <a:r>
              <a:rPr lang="en-US" baseline="0" dirty="0" smtClean="0"/>
              <a:t> honest mistake, a temporary lapse of judgment or have let your skills become rusty, you may be able to ‘fix’ the problem without facing a violation.</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pPr>
                <a:defRPr/>
              </a:pPr>
              <a:t>21</a:t>
            </a:fld>
            <a:endParaRPr lang="en-US"/>
          </a:p>
        </p:txBody>
      </p:sp>
    </p:spTree>
    <p:extLst>
      <p:ext uri="{BB962C8B-B14F-4D97-AF65-F5344CB8AC3E}">
        <p14:creationId xmlns:p14="http://schemas.microsoft.com/office/powerpoint/2010/main" val="162969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Compliance Philosophy is primarily a process to identify the root cause of a safety issue, find a ‘fix’ and monitor the success of that ‘fix’.  With the data collected from this process, the FAA hopes to predict and prevent future occurrences through education, training and improvement to systems and processes.</a:t>
            </a:r>
            <a:endParaRPr lang="en-US" dirty="0"/>
          </a:p>
        </p:txBody>
      </p:sp>
      <p:sp>
        <p:nvSpPr>
          <p:cNvPr id="4" name="Slide Number Placeholder 3"/>
          <p:cNvSpPr>
            <a:spLocks noGrp="1"/>
          </p:cNvSpPr>
          <p:nvPr>
            <p:ph type="sldNum" sz="quarter" idx="10"/>
          </p:nvPr>
        </p:nvSpPr>
        <p:spPr/>
        <p:txBody>
          <a:bodyPr/>
          <a:lstStyle/>
          <a:p>
            <a:pPr>
              <a:defRPr/>
            </a:pPr>
            <a:fld id="{9571C989-E863-40D0-BAF2-DBF50A7B10E4}"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13112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26</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dirty="0" smtClean="0">
                <a:latin typeface="Times New Roman" pitchFamily="18" charset="0"/>
                <a:ea typeface="ＭＳ Ｐゴシック" pitchFamily="34" charset="-128"/>
              </a:rPr>
              <a:t>(The</a:t>
            </a:r>
            <a:r>
              <a:rPr lang="en-US" b="1" i="0" baseline="0" dirty="0" smtClean="0">
                <a:latin typeface="Times New Roman" pitchFamily="18" charset="0"/>
                <a:ea typeface="ＭＳ Ｐゴシック" pitchFamily="34" charset="-128"/>
              </a:rPr>
              <a:t> End)</a:t>
            </a:r>
            <a:endParaRPr lang="en-US" b="1" i="0"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a:t>
            </a:r>
            <a:r>
              <a:rPr lang="en-US" baseline="0" dirty="0" smtClean="0"/>
              <a:t> presentation is to provide a high level overview of the FAA Compliance Philosophy.  We will cover what the Compliance Philosophy is, why it was adopted and how the program is administered.  We will also cover the Remedial Training Program and how the FAASTeam interacts with airmen or organizations who have accepted Remedial Training as a mitigating ‘fix’ to a regulatory deviation. </a:t>
            </a:r>
            <a:endParaRPr lang="en-US" dirty="0" smtClean="0"/>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 is the FAA Compliance Philosophy?  Has the way the FAA looks at regulatory compliance really changed?  You may have viewed the FAA as police whose only job was to write violations and catch airman violating the Federal Aviation Regulations.  After this presentation your view of how the FAA looks at safety may change dramatically.  So, I’m sure your asking, “what is the Compliance Philosophy anyway?”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377204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dirty="0" smtClean="0"/>
              <a:t>What is the FAA</a:t>
            </a:r>
            <a:r>
              <a:rPr lang="en-US" baseline="0" dirty="0" smtClean="0"/>
              <a:t> Compliance Philosophy?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Simply put, the goal of the Compliance Philosophy is to </a:t>
            </a:r>
            <a:r>
              <a:rPr kumimoji="0" lang="en-US" sz="2800" b="0" i="0" u="none" strike="noStrike" kern="0" cap="none" spc="0" normalizeH="0" baseline="0" noProof="0" dirty="0" smtClean="0">
                <a:ln>
                  <a:noFill/>
                </a:ln>
                <a:solidFill>
                  <a:srgbClr val="000000"/>
                </a:solidFill>
                <a:effectLst/>
                <a:uLnTx/>
                <a:uFillTx/>
                <a:latin typeface="Arial"/>
                <a:ea typeface="+mn-ea"/>
                <a:cs typeface="+mn-cs"/>
              </a:rPr>
              <a:t>identify safety issues that underlie deviations from standards and correct them as effectively, quickly, and efficiently as possible.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baseline="0" dirty="0" smtClean="0"/>
              <a:t>That means collaborating with the aviation community to share information about safety issues that underlie deviations from standards.  </a:t>
            </a:r>
            <a:r>
              <a:rPr lang="en-US" b="0" i="0" dirty="0" smtClean="0">
                <a:solidFill>
                  <a:srgbClr val="000000"/>
                </a:solidFill>
                <a:effectLst/>
                <a:latin typeface="Times New Roman"/>
              </a:rPr>
              <a:t>Errors must be identified, reported, and analyzed in a non-blaming manner so that appropriate remedial or system-wide corrective action can be taken based on the specific facts and circumstances of each case.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2897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Compliance Philosophy is all about improving SAFETY.  </a:t>
            </a:r>
            <a:r>
              <a:rPr lang="en-US" sz="1200" b="0" kern="1200" dirty="0" smtClean="0">
                <a:solidFill>
                  <a:schemeClr val="tx1"/>
                </a:solidFill>
                <a:effectLst/>
                <a:latin typeface="Times New Roman" pitchFamily="18" charset="0"/>
                <a:ea typeface="+mn-ea"/>
                <a:cs typeface="+mn-cs"/>
              </a:rPr>
              <a:t>Our safety record shows that the majority of NAS participants have a good safety culture. The success of FAA voluntary programs such as the Aviation Safety Action Program (ASAP) and Voluntary Disclosure Reporting Program (VDRP) has demonstrated that a collaborative compliance philosophy, supported by a positive safety culture, provides the highest levels of compliance with regulations, the most effective identification of hazards, and the most efficient management of risks.</a:t>
            </a:r>
          </a:p>
          <a:p>
            <a:endParaRPr lang="en-US" sz="1200" b="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4699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To foster this open and transparent exchange of information, we must understand the difference </a:t>
            </a:r>
            <a:r>
              <a:rPr lang="en-US" b="0" i="0" dirty="0" smtClean="0">
                <a:solidFill>
                  <a:srgbClr val="000000"/>
                </a:solidFill>
                <a:effectLst/>
                <a:latin typeface="Times New Roman"/>
              </a:rPr>
              <a:t>between accountability, which accepts responsibility and looks forward, and blame, which focuses on punishment for what has already occurred. Key to a just safety culture is the ability to determine where the line should be drawn between blameless unsafe acts that can be effectively addressed through use of compliance tools and unacceptable behavior that requires use of enforcement action.</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69468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a:t>
            </a:r>
            <a:r>
              <a:rPr lang="en-US" dirty="0" smtClean="0"/>
              <a:t>the problem,</a:t>
            </a:r>
            <a:r>
              <a:rPr lang="en-US" baseline="0" dirty="0" smtClean="0"/>
              <a:t> identify the most effective solution and implement the fix to ensure the event does not happen again. So to find the right “fix” for the problem, we must look at the “Root Cause” of the problem.</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24847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Times New Roman" pitchFamily="18" charset="0"/>
                <a:ea typeface="+mn-ea"/>
                <a:cs typeface="+mn-cs"/>
              </a:rPr>
              <a:t>The FAA Compliance Philosophy requires FAA personnel to engage in a solution-oriented, outcomes-based approach to identify safety issues and correct noncompliance. The FAA Aviation</a:t>
            </a:r>
            <a:r>
              <a:rPr lang="en-US" sz="1200" b="0" i="0" kern="1200" baseline="0" dirty="0" smtClean="0">
                <a:solidFill>
                  <a:schemeClr val="tx1"/>
                </a:solidFill>
                <a:effectLst/>
                <a:latin typeface="Times New Roman" pitchFamily="18" charset="0"/>
                <a:ea typeface="+mn-ea"/>
                <a:cs typeface="+mn-cs"/>
              </a:rPr>
              <a:t> Safety Inspectors </a:t>
            </a:r>
            <a:r>
              <a:rPr lang="en-US" sz="1200" b="0" i="0" kern="1200" dirty="0" smtClean="0">
                <a:solidFill>
                  <a:schemeClr val="tx1"/>
                </a:solidFill>
                <a:effectLst/>
                <a:latin typeface="Times New Roman" pitchFamily="18" charset="0"/>
                <a:ea typeface="+mn-ea"/>
                <a:cs typeface="+mn-cs"/>
              </a:rPr>
              <a:t>use interdependence and critical thinking to evaluate the discrete facts of a particular situation, and then choose the best tool to fix the problem, consistent with regulations, policies, and the specific circumstances of each event.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Times New Roman" pitchFamily="18" charset="0"/>
                <a:ea typeface="+mn-ea"/>
                <a:cs typeface="+mn-cs"/>
              </a:rPr>
              <a:t>Follow-up is used to validate that the desired corrective actions were taken, and that they had the intended outcome for safety and compliance. This view of compliance stresses a problem-solving approach where enhancement of the safety performance of individuals and entities is the goal. This approach will more effectively address inadvertent deviations and conserve FAA enforcement resources for intentional, reckless, criminal, and uncooperative behavior. If the deviation does not involve intentional, reckless, or criminal behavior and the airman/organization is qualified and willing to cooperate, the FAA should resolve the issue through use of Compliance Actions.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baseline="0" dirty="0" smtClean="0"/>
              <a:t>Next Slide</a:t>
            </a:r>
            <a:endParaRPr lang="en-US" sz="1200" b="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2125669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5084619"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t>
            </a:r>
          </a:p>
          <a:p>
            <a:pPr>
              <a:buNone/>
            </a:pPr>
            <a:r>
              <a:rPr lang="en-US" sz="2400" baseline="0" dirty="0" smtClean="0"/>
              <a:t>AFS-850</a:t>
            </a:r>
          </a:p>
          <a:p>
            <a:pPr>
              <a:buNone/>
            </a:pPr>
            <a:r>
              <a:rPr lang="en-US" sz="2400" baseline="0" dirty="0" smtClean="0"/>
              <a:t>National FAASTeam</a:t>
            </a:r>
          </a:p>
        </p:txBody>
      </p:sp>
      <p:sp>
        <p:nvSpPr>
          <p:cNvPr id="11" name="Text Box 1071"/>
          <p:cNvSpPr txBox="1">
            <a:spLocks noChangeArrowheads="1"/>
          </p:cNvSpPr>
          <p:nvPr userDrawn="1"/>
        </p:nvSpPr>
        <p:spPr bwMode="ltGray">
          <a:xfrm>
            <a:off x="6851650" y="250828"/>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2"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796327"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8">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5"/>
          <p:cNvGrpSpPr>
            <a:grpSpLocks/>
          </p:cNvGrpSpPr>
          <p:nvPr userDrawn="1"/>
        </p:nvGrpSpPr>
        <p:grpSpPr bwMode="auto">
          <a:xfrm>
            <a:off x="5403850" y="6126158"/>
            <a:ext cx="2047875" cy="660400"/>
            <a:chOff x="3596" y="3859"/>
            <a:chExt cx="1290" cy="416"/>
          </a:xfrm>
        </p:grpSpPr>
        <p:pic>
          <p:nvPicPr>
            <p:cNvPr id="1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October	</a:t>
            </a:r>
            <a:endParaRPr lang="en-US" sz="3600" dirty="0"/>
          </a:p>
        </p:txBody>
      </p:sp>
      <p:sp>
        <p:nvSpPr>
          <p:cNvPr id="32780" name="Rectangle 12"/>
          <p:cNvSpPr>
            <a:spLocks noGrp="1" noChangeArrowheads="1"/>
          </p:cNvSpPr>
          <p:nvPr>
            <p:ph type="subTitle" idx="1"/>
          </p:nvPr>
        </p:nvSpPr>
        <p:spPr/>
        <p:txBody>
          <a:bodyPr/>
          <a:lstStyle/>
          <a:p>
            <a:r>
              <a:rPr lang="en-US" dirty="0" smtClean="0"/>
              <a:t>Compliance Philosophy</a:t>
            </a:r>
            <a:endParaRPr lang="en-US" dirty="0" smtClean="0">
              <a:solidFill>
                <a:schemeClr val="accent3">
                  <a:lumMod val="50000"/>
                </a:schemeClr>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pic>
        <p:nvPicPr>
          <p:cNvPr id="1027" name="Picture 3" descr="C:\Users\ASO204JW\AppData\Local\Microsoft\Windows\Temporary Internet Files\Content.IE5\FO3OCTLP\La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324" y="1766365"/>
            <a:ext cx="3804221"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420688"/>
            <a:ext cx="8472488" cy="609600"/>
          </a:xfrm>
        </p:spPr>
        <p:txBody>
          <a:bodyPr/>
          <a:lstStyle/>
          <a:p>
            <a:r>
              <a:rPr lang="en-US" dirty="0" smtClean="0"/>
              <a:t>Compliance Action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sp>
        <p:nvSpPr>
          <p:cNvPr id="21" name="TextBox 20"/>
          <p:cNvSpPr txBox="1"/>
          <p:nvPr/>
        </p:nvSpPr>
        <p:spPr bwMode="auto">
          <a:xfrm>
            <a:off x="521849" y="1315501"/>
            <a:ext cx="741218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smtClean="0"/>
              <a:t>In a nutshell:</a:t>
            </a:r>
          </a:p>
          <a:p>
            <a:pPr>
              <a:buFontTx/>
              <a:buNone/>
            </a:pPr>
            <a:r>
              <a:rPr lang="en-US" dirty="0">
                <a:solidFill>
                  <a:srgbClr val="000000"/>
                </a:solidFill>
                <a:cs typeface="Arial" panose="020B0604020202020204" pitchFamily="34" charset="0"/>
              </a:rPr>
              <a:t>The Compliance Philosophy allows for the use of </a:t>
            </a:r>
            <a:r>
              <a:rPr lang="en-US" dirty="0" smtClean="0">
                <a:solidFill>
                  <a:srgbClr val="000000"/>
                </a:solidFill>
                <a:cs typeface="Arial" panose="020B0604020202020204" pitchFamily="34" charset="0"/>
              </a:rPr>
              <a:t>less </a:t>
            </a:r>
            <a:r>
              <a:rPr lang="en-US" dirty="0">
                <a:solidFill>
                  <a:srgbClr val="000000"/>
                </a:solidFill>
                <a:cs typeface="Arial" panose="020B0604020202020204" pitchFamily="34" charset="0"/>
              </a:rPr>
              <a:t>stringent means (</a:t>
            </a:r>
            <a:r>
              <a:rPr lang="en-US" b="1" i="1" dirty="0">
                <a:solidFill>
                  <a:srgbClr val="000000"/>
                </a:solidFill>
                <a:cs typeface="Arial" panose="020B0604020202020204" pitchFamily="34" charset="0"/>
              </a:rPr>
              <a:t>compliance action</a:t>
            </a:r>
            <a:r>
              <a:rPr lang="en-US" b="1" i="1" dirty="0">
                <a:solidFill>
                  <a:srgbClr val="002060"/>
                </a:solidFill>
                <a:cs typeface="Arial" panose="020B0604020202020204" pitchFamily="34" charset="0"/>
              </a:rPr>
              <a:t>s</a:t>
            </a:r>
            <a:r>
              <a:rPr lang="en-US" dirty="0">
                <a:solidFill>
                  <a:srgbClr val="000000"/>
                </a:solidFill>
                <a:cs typeface="Arial" panose="020B0604020202020204" pitchFamily="34" charset="0"/>
              </a:rPr>
              <a:t>) to gain compliance, when </a:t>
            </a:r>
            <a:r>
              <a:rPr lang="en-US" dirty="0" smtClean="0">
                <a:solidFill>
                  <a:srgbClr val="000000"/>
                </a:solidFill>
                <a:cs typeface="Arial" panose="020B0604020202020204" pitchFamily="34" charset="0"/>
              </a:rPr>
              <a:t>an airman is </a:t>
            </a:r>
            <a:r>
              <a:rPr lang="en-US" b="1" dirty="0">
                <a:solidFill>
                  <a:srgbClr val="000000"/>
                </a:solidFill>
                <a:cs typeface="Arial" panose="020B0604020202020204" pitchFamily="34" charset="0"/>
              </a:rPr>
              <a:t>willing and able</a:t>
            </a:r>
            <a:r>
              <a:rPr lang="en-US" dirty="0">
                <a:solidFill>
                  <a:srgbClr val="000000"/>
                </a:solidFill>
                <a:cs typeface="Arial" panose="020B0604020202020204" pitchFamily="34" charset="0"/>
              </a:rPr>
              <a:t> to take corrective </a:t>
            </a:r>
            <a:r>
              <a:rPr lang="en-US" dirty="0" smtClean="0">
                <a:solidFill>
                  <a:srgbClr val="000000"/>
                </a:solidFill>
                <a:cs typeface="Arial" panose="020B0604020202020204" pitchFamily="34" charset="0"/>
              </a:rPr>
              <a:t>action.</a:t>
            </a:r>
            <a:endParaRPr lang="en-US" b="1" dirty="0"/>
          </a:p>
        </p:txBody>
      </p:sp>
      <p:grpSp>
        <p:nvGrpSpPr>
          <p:cNvPr id="23" name="Group 22"/>
          <p:cNvGrpSpPr/>
          <p:nvPr/>
        </p:nvGrpSpPr>
        <p:grpSpPr>
          <a:xfrm>
            <a:off x="3633354" y="3451859"/>
            <a:ext cx="1974273" cy="2221345"/>
            <a:chOff x="2514599" y="1727200"/>
            <a:chExt cx="4114799" cy="3403600"/>
          </a:xfrm>
        </p:grpSpPr>
        <p:pic>
          <p:nvPicPr>
            <p:cNvPr id="2051" name="Picture 3" descr="C:\Users\ASO204JW\AppData\Local\Microsoft\Windows\Temporary Internet Files\Content.IE5\S4E5TKTV\bible-nutshe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727200"/>
              <a:ext cx="4114799" cy="340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rot="1360717">
              <a:off x="4039795" y="2208161"/>
              <a:ext cx="1213537" cy="377266"/>
            </a:xfrm>
            <a:prstGeom prst="rect">
              <a:avLst/>
            </a:prstGeom>
            <a:solidFill>
              <a:schemeClr val="accent4">
                <a:lumMod val="85000"/>
                <a:lumOff val="15000"/>
              </a:schemeClr>
            </a:solidFill>
            <a:ln w="9525">
              <a:noFill/>
              <a:miter lim="800000"/>
              <a:headEnd/>
              <a:tailEnd/>
            </a:ln>
            <a:effectLst/>
            <a:extLst/>
          </p:spPr>
          <p:txBody>
            <a:bodyPr wrap="square" rtlCol="0">
              <a:spAutoFit/>
            </a:bodyPr>
            <a:lstStyle/>
            <a:p>
              <a:pPr algn="ctr">
                <a:buFontTx/>
                <a:buNone/>
              </a:pPr>
              <a:r>
                <a:rPr lang="en-US" sz="500" b="1" dirty="0" smtClean="0">
                  <a:solidFill>
                    <a:schemeClr val="bg1"/>
                  </a:solidFill>
                </a:rPr>
                <a:t>Compliance Philosophy</a:t>
              </a:r>
              <a:endParaRPr lang="en-US" sz="500" b="1" dirty="0">
                <a:solidFill>
                  <a:schemeClr val="bg1"/>
                </a:solidFill>
              </a:endParaRPr>
            </a:p>
          </p:txBody>
        </p:sp>
      </p:grpSp>
    </p:spTree>
    <p:extLst>
      <p:ext uri="{BB962C8B-B14F-4D97-AF65-F5344CB8AC3E}">
        <p14:creationId xmlns:p14="http://schemas.microsoft.com/office/powerpoint/2010/main" val="93169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59897"/>
            <a:ext cx="6484938" cy="1117600"/>
          </a:xfrm>
        </p:spPr>
        <p:txBody>
          <a:bodyPr/>
          <a:lstStyle/>
          <a:p>
            <a:r>
              <a:rPr lang="en-US" sz="3600" dirty="0" smtClean="0">
                <a:solidFill>
                  <a:srgbClr val="000099"/>
                </a:solidFill>
                <a:effectLst>
                  <a:outerShdw blurRad="50800" dist="38100" dir="5400000" algn="t" rotWithShape="0">
                    <a:prstClr val="black">
                      <a:alpha val="40000"/>
                    </a:prstClr>
                  </a:outerShdw>
                </a:effectLst>
              </a:rPr>
              <a:t>Willing &amp; Able</a:t>
            </a:r>
            <a:endParaRPr lang="en-US" sz="3600" dirty="0">
              <a:solidFill>
                <a:srgbClr val="000099"/>
              </a:solidFill>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451758" y="1175083"/>
            <a:ext cx="8050213" cy="4391025"/>
          </a:xfrm>
        </p:spPr>
        <p:txBody>
          <a:bodyPr/>
          <a:lstStyle/>
          <a:p>
            <a:r>
              <a:rPr lang="en-US" dirty="0"/>
              <a:t>The individual must be “willing.”</a:t>
            </a:r>
          </a:p>
          <a:p>
            <a:pPr lvl="1"/>
            <a:r>
              <a:rPr lang="en-US" sz="2200" dirty="0"/>
              <a:t>Acknowledges Responsibility</a:t>
            </a:r>
          </a:p>
          <a:p>
            <a:pPr lvl="1"/>
            <a:r>
              <a:rPr lang="en-US" sz="2200" dirty="0"/>
              <a:t>Shares Information to help determine Root Cause</a:t>
            </a:r>
          </a:p>
          <a:p>
            <a:pPr lvl="1"/>
            <a:r>
              <a:rPr lang="en-US" sz="2200" dirty="0"/>
              <a:t>Promptly Implements Corrective </a:t>
            </a:r>
            <a:r>
              <a:rPr lang="en-US" sz="2200" dirty="0" smtClean="0"/>
              <a:t>Action</a:t>
            </a:r>
          </a:p>
          <a:p>
            <a:pPr marL="457200" lvl="1" indent="0">
              <a:buNone/>
            </a:pPr>
            <a:endParaRPr lang="en-US" sz="800" dirty="0" smtClean="0"/>
          </a:p>
          <a:p>
            <a:r>
              <a:rPr lang="en-US" dirty="0" smtClean="0"/>
              <a:t>The individual must be “able.”</a:t>
            </a:r>
          </a:p>
          <a:p>
            <a:pPr lvl="1"/>
            <a:r>
              <a:rPr lang="en-US" sz="2000" dirty="0" smtClean="0"/>
              <a:t>Possess </a:t>
            </a:r>
            <a:r>
              <a:rPr lang="en-US" sz="2200" dirty="0" smtClean="0"/>
              <a:t>the Time &amp; Resources to Correct the Deviation</a:t>
            </a:r>
          </a:p>
          <a:p>
            <a:pPr lvl="1"/>
            <a:r>
              <a:rPr lang="en-US" sz="2200" dirty="0" smtClean="0"/>
              <a:t>Has the Ability to Develop Technical Competence through Corrective Action</a:t>
            </a:r>
          </a:p>
          <a:p>
            <a:pPr lvl="1"/>
            <a:r>
              <a:rPr lang="en-US" sz="2200" dirty="0" smtClean="0"/>
              <a:t>Has access to data, equipment, facilities, etc. to comply with regulatory requirements and appropriately manage risk</a:t>
            </a:r>
            <a:r>
              <a:rPr lang="en-US" dirty="0" smtClean="0"/>
              <a:t>.</a:t>
            </a:r>
            <a:endParaRPr lang="en-US" dirty="0"/>
          </a:p>
        </p:txBody>
      </p:sp>
    </p:spTree>
    <p:extLst>
      <p:ext uri="{BB962C8B-B14F-4D97-AF65-F5344CB8AC3E}">
        <p14:creationId xmlns:p14="http://schemas.microsoft.com/office/powerpoint/2010/main" val="5018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Compliance Actions?</a:t>
            </a:r>
          </a:p>
        </p:txBody>
      </p:sp>
      <p:sp>
        <p:nvSpPr>
          <p:cNvPr id="3" name="Content Placeholder 2"/>
          <p:cNvSpPr>
            <a:spLocks noGrp="1"/>
          </p:cNvSpPr>
          <p:nvPr>
            <p:ph idx="1"/>
          </p:nvPr>
        </p:nvSpPr>
        <p:spPr>
          <a:xfrm>
            <a:off x="495300" y="1479094"/>
            <a:ext cx="8050213" cy="3702504"/>
          </a:xfrm>
        </p:spPr>
        <p:txBody>
          <a:bodyPr/>
          <a:lstStyle/>
          <a:p>
            <a:r>
              <a:rPr lang="en-US" sz="2400" i="1" u="sng" dirty="0"/>
              <a:t>Compliance Action</a:t>
            </a:r>
            <a:r>
              <a:rPr lang="en-US" sz="2400" i="1" dirty="0"/>
              <a:t> </a:t>
            </a:r>
            <a:r>
              <a:rPr lang="en-US" sz="2400" b="0" dirty="0"/>
              <a:t>is a new term to describe the FAA’s collection of non-enforcement methods to correct unintentional deviations or noncompliance that arise from factors such as flawed systems and procedures, simple mistakes, lack of understanding, or diminished </a:t>
            </a:r>
            <a:r>
              <a:rPr lang="en-US" sz="2400" b="0" dirty="0" smtClean="0"/>
              <a:t>skills.</a:t>
            </a:r>
          </a:p>
          <a:p>
            <a:r>
              <a:rPr lang="en-US" sz="2400" b="0" dirty="0" smtClean="0"/>
              <a:t>A Compliance Action is not an Adjudication and does not constitute a finding of Violation.</a:t>
            </a:r>
            <a:endParaRPr lang="en-US" sz="2400" dirty="0"/>
          </a:p>
        </p:txBody>
      </p:sp>
    </p:spTree>
    <p:extLst>
      <p:ext uri="{BB962C8B-B14F-4D97-AF65-F5344CB8AC3E}">
        <p14:creationId xmlns:p14="http://schemas.microsoft.com/office/powerpoint/2010/main" val="21281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70081"/>
            <a:ext cx="6484938" cy="1117600"/>
          </a:xfrm>
        </p:spPr>
        <p:txBody>
          <a:bodyPr/>
          <a:lstStyle/>
          <a:p>
            <a:r>
              <a:rPr lang="en-US" dirty="0" smtClean="0"/>
              <a:t>Compliance Action </a:t>
            </a:r>
            <a:r>
              <a:rPr lang="en-US" sz="3200" dirty="0" smtClean="0"/>
              <a:t>(cont.)</a:t>
            </a:r>
            <a:endParaRPr lang="en-US" sz="3200" dirty="0"/>
          </a:p>
        </p:txBody>
      </p:sp>
      <p:sp>
        <p:nvSpPr>
          <p:cNvPr id="3" name="Content Placeholder 2"/>
          <p:cNvSpPr>
            <a:spLocks noGrp="1"/>
          </p:cNvSpPr>
          <p:nvPr>
            <p:ph idx="1"/>
          </p:nvPr>
        </p:nvSpPr>
        <p:spPr>
          <a:xfrm>
            <a:off x="495300" y="1450069"/>
            <a:ext cx="8050213" cy="4391025"/>
          </a:xfrm>
        </p:spPr>
        <p:txBody>
          <a:bodyPr/>
          <a:lstStyle/>
          <a:p>
            <a:r>
              <a:rPr lang="en-US" b="0" dirty="0" smtClean="0">
                <a:solidFill>
                  <a:srgbClr val="221E1F"/>
                </a:solidFill>
                <a:latin typeface="Utopia Std"/>
              </a:rPr>
              <a:t>For </a:t>
            </a:r>
            <a:r>
              <a:rPr lang="en-US" b="0" dirty="0">
                <a:solidFill>
                  <a:srgbClr val="221E1F"/>
                </a:solidFill>
                <a:latin typeface="Utopia Std"/>
              </a:rPr>
              <a:t>violations resulting from flawed procedures, simple mistakes, lack of understanding, or diminished skills: </a:t>
            </a:r>
            <a:endParaRPr lang="en-US" b="0" dirty="0" smtClean="0">
              <a:solidFill>
                <a:srgbClr val="221E1F"/>
              </a:solidFill>
              <a:latin typeface="Utopia Std"/>
            </a:endParaRPr>
          </a:p>
          <a:p>
            <a:pPr lvl="1"/>
            <a:r>
              <a:rPr lang="en-US" b="0" dirty="0" smtClean="0">
                <a:solidFill>
                  <a:srgbClr val="221E1F"/>
                </a:solidFill>
                <a:latin typeface="Utopia Std"/>
              </a:rPr>
              <a:t>On-the-spot </a:t>
            </a:r>
            <a:r>
              <a:rPr lang="en-US" b="0" dirty="0">
                <a:solidFill>
                  <a:srgbClr val="221E1F"/>
                </a:solidFill>
                <a:latin typeface="Utopia Std"/>
              </a:rPr>
              <a:t>correction </a:t>
            </a:r>
          </a:p>
          <a:p>
            <a:pPr lvl="1"/>
            <a:r>
              <a:rPr lang="en-US" dirty="0">
                <a:solidFill>
                  <a:srgbClr val="221E1F"/>
                </a:solidFill>
                <a:latin typeface="Utopia Std"/>
              </a:rPr>
              <a:t>Counseling </a:t>
            </a:r>
          </a:p>
          <a:p>
            <a:pPr lvl="1"/>
            <a:r>
              <a:rPr lang="en-US" b="0" dirty="0" smtClean="0">
                <a:solidFill>
                  <a:srgbClr val="221E1F"/>
                </a:solidFill>
                <a:latin typeface="Utopia Std"/>
              </a:rPr>
              <a:t>Additional Training </a:t>
            </a:r>
          </a:p>
          <a:p>
            <a:pPr lvl="1"/>
            <a:r>
              <a:rPr lang="en-US" dirty="0" smtClean="0">
                <a:solidFill>
                  <a:srgbClr val="221E1F"/>
                </a:solidFill>
                <a:latin typeface="Utopia Std"/>
              </a:rPr>
              <a:t>Education</a:t>
            </a:r>
          </a:p>
          <a:p>
            <a:pPr lvl="1"/>
            <a:r>
              <a:rPr lang="en-US" b="0" dirty="0" smtClean="0">
                <a:solidFill>
                  <a:srgbClr val="221E1F"/>
                </a:solidFill>
                <a:latin typeface="Utopia Std"/>
              </a:rPr>
              <a:t>Improvements </a:t>
            </a:r>
            <a:r>
              <a:rPr lang="en-US" b="0" dirty="0">
                <a:solidFill>
                  <a:srgbClr val="221E1F"/>
                </a:solidFill>
                <a:latin typeface="Utopia Std"/>
              </a:rPr>
              <a:t>to systems, procedures, and training programs </a:t>
            </a:r>
          </a:p>
          <a:p>
            <a:endParaRPr lang="en-US" b="0" dirty="0">
              <a:solidFill>
                <a:srgbClr val="221E1F"/>
              </a:solidFill>
              <a:latin typeface="Utopia Std"/>
            </a:endParaRPr>
          </a:p>
          <a:p>
            <a:endParaRPr lang="en-US" b="0" dirty="0">
              <a:solidFill>
                <a:srgbClr val="221E1F"/>
              </a:solidFill>
              <a:latin typeface="Utopia Std"/>
            </a:endParaRPr>
          </a:p>
          <a:p>
            <a:endParaRPr lang="en-US" dirty="0"/>
          </a:p>
        </p:txBody>
      </p:sp>
    </p:spTree>
    <p:extLst>
      <p:ext uri="{BB962C8B-B14F-4D97-AF65-F5344CB8AC3E}">
        <p14:creationId xmlns:p14="http://schemas.microsoft.com/office/powerpoint/2010/main" val="21616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Spot Correction</a:t>
            </a:r>
            <a:endParaRPr lang="en-US" dirty="0"/>
          </a:p>
        </p:txBody>
      </p:sp>
      <p:sp>
        <p:nvSpPr>
          <p:cNvPr id="3" name="Content Placeholder 2"/>
          <p:cNvSpPr>
            <a:spLocks noGrp="1"/>
          </p:cNvSpPr>
          <p:nvPr>
            <p:ph idx="1"/>
          </p:nvPr>
        </p:nvSpPr>
        <p:spPr>
          <a:xfrm>
            <a:off x="466271" y="2074183"/>
            <a:ext cx="8050213" cy="3238045"/>
          </a:xfrm>
        </p:spPr>
        <p:txBody>
          <a:bodyPr/>
          <a:lstStyle/>
          <a:p>
            <a:pPr marL="0" lvl="1" indent="0">
              <a:buNone/>
            </a:pPr>
            <a:r>
              <a:rPr lang="en-US" sz="3200" dirty="0" smtClean="0"/>
              <a:t>Corrective </a:t>
            </a:r>
            <a:r>
              <a:rPr lang="en-US" sz="3200" dirty="0"/>
              <a:t>action completed immediately </a:t>
            </a:r>
            <a:r>
              <a:rPr lang="en-US" sz="3200" dirty="0" smtClean="0"/>
              <a:t>by the certificate holder when </a:t>
            </a:r>
            <a:r>
              <a:rPr lang="en-US" sz="3200" dirty="0"/>
              <a:t>a deviation from statutory or regulatory standards is identified by the FAA and communicated to an individual or company</a:t>
            </a:r>
          </a:p>
          <a:p>
            <a:endParaRPr lang="en-US" dirty="0"/>
          </a:p>
        </p:txBody>
      </p:sp>
    </p:spTree>
    <p:extLst>
      <p:ext uri="{BB962C8B-B14F-4D97-AF65-F5344CB8AC3E}">
        <p14:creationId xmlns:p14="http://schemas.microsoft.com/office/powerpoint/2010/main" val="1695018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sp>
        <p:nvSpPr>
          <p:cNvPr id="3" name="Content Placeholder 2"/>
          <p:cNvSpPr>
            <a:spLocks noGrp="1"/>
          </p:cNvSpPr>
          <p:nvPr>
            <p:ph idx="1"/>
          </p:nvPr>
        </p:nvSpPr>
        <p:spPr>
          <a:xfrm>
            <a:off x="408214" y="2045149"/>
            <a:ext cx="8050213" cy="2976789"/>
          </a:xfrm>
        </p:spPr>
        <p:txBody>
          <a:bodyPr/>
          <a:lstStyle/>
          <a:p>
            <a:pPr marL="0" lvl="1" indent="0">
              <a:buNone/>
            </a:pPr>
            <a:r>
              <a:rPr lang="en-US" sz="3200" dirty="0"/>
              <a:t>Oral or written counseling of airmen, organizations, or non-certificated National Airspace System (NAS) participants, for a safety concern or a deviation from statutory or regulatory standards</a:t>
            </a:r>
          </a:p>
          <a:p>
            <a:endParaRPr lang="en-US" dirty="0"/>
          </a:p>
        </p:txBody>
      </p:sp>
      <p:pic>
        <p:nvPicPr>
          <p:cNvPr id="5122" name="Picture 2" descr="C:\Users\ASO204JW\AppData\Local\Microsoft\Windows\Temporary Internet Files\Content.IE5\B0NOQFQ2\counsell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805" y="87084"/>
            <a:ext cx="2225885" cy="198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7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197535"/>
            <a:ext cx="6484938" cy="860353"/>
          </a:xfrm>
        </p:spPr>
        <p:txBody>
          <a:bodyPr/>
          <a:lstStyle/>
          <a:p>
            <a:r>
              <a:rPr lang="en-US" dirty="0" smtClean="0"/>
              <a:t>Additional Training</a:t>
            </a:r>
            <a:endParaRPr lang="en-US" dirty="0"/>
          </a:p>
        </p:txBody>
      </p:sp>
      <p:sp>
        <p:nvSpPr>
          <p:cNvPr id="4" name="TextBox 3"/>
          <p:cNvSpPr txBox="1"/>
          <p:nvPr/>
        </p:nvSpPr>
        <p:spPr>
          <a:xfrm flipH="1">
            <a:off x="308100" y="1391773"/>
            <a:ext cx="7794172" cy="3939540"/>
          </a:xfrm>
          <a:prstGeom prst="rect">
            <a:avLst/>
          </a:prstGeom>
          <a:noFill/>
        </p:spPr>
        <p:txBody>
          <a:bodyPr wrap="square" rtlCol="0">
            <a:spAutoFit/>
          </a:bodyPr>
          <a:lstStyle/>
          <a:p>
            <a:pPr marL="676275" lvl="1" indent="-342900">
              <a:spcBef>
                <a:spcPts val="1200"/>
              </a:spcBef>
            </a:pPr>
            <a:r>
              <a:rPr lang="en-US" sz="2300" dirty="0">
                <a:solidFill>
                  <a:srgbClr val="000000"/>
                </a:solidFill>
              </a:rPr>
              <a:t>Additional Training can include an </a:t>
            </a:r>
            <a:r>
              <a:rPr lang="en-US" sz="2300" dirty="0" smtClean="0">
                <a:solidFill>
                  <a:srgbClr val="000000"/>
                </a:solidFill>
              </a:rPr>
              <a:t>individual’s </a:t>
            </a:r>
            <a:r>
              <a:rPr lang="en-US" sz="2300" dirty="0">
                <a:solidFill>
                  <a:srgbClr val="000000"/>
                </a:solidFill>
              </a:rPr>
              <a:t>own organizational approved training </a:t>
            </a:r>
            <a:r>
              <a:rPr lang="en-US" sz="2300" dirty="0" smtClean="0">
                <a:solidFill>
                  <a:srgbClr val="000000"/>
                </a:solidFill>
              </a:rPr>
              <a:t>program. </a:t>
            </a:r>
          </a:p>
          <a:p>
            <a:pPr marL="676275" lvl="1" indent="-342900">
              <a:spcBef>
                <a:spcPts val="1200"/>
              </a:spcBef>
            </a:pPr>
            <a:r>
              <a:rPr lang="en-US" sz="2300" dirty="0" smtClean="0">
                <a:solidFill>
                  <a:srgbClr val="000000"/>
                </a:solidFill>
              </a:rPr>
              <a:t>Other </a:t>
            </a:r>
            <a:r>
              <a:rPr lang="en-US" sz="2300" dirty="0">
                <a:solidFill>
                  <a:srgbClr val="000000"/>
                </a:solidFill>
              </a:rPr>
              <a:t>required </a:t>
            </a:r>
            <a:r>
              <a:rPr lang="en-US" sz="2300" dirty="0" smtClean="0">
                <a:solidFill>
                  <a:srgbClr val="000000"/>
                </a:solidFill>
              </a:rPr>
              <a:t>training programs for an individual’s job </a:t>
            </a:r>
            <a:r>
              <a:rPr lang="en-US" sz="2300" dirty="0">
                <a:solidFill>
                  <a:srgbClr val="000000"/>
                </a:solidFill>
              </a:rPr>
              <a:t>function or work environment (such as carrier employees receiving SIDA or ramp driver training from the airport).</a:t>
            </a:r>
          </a:p>
          <a:p>
            <a:pPr marL="676275" lvl="1" indent="-342900">
              <a:spcBef>
                <a:spcPts val="1200"/>
              </a:spcBef>
            </a:pPr>
            <a:r>
              <a:rPr lang="en-US" sz="2300" dirty="0">
                <a:solidFill>
                  <a:srgbClr val="000000"/>
                </a:solidFill>
              </a:rPr>
              <a:t>Remedial Training. A program </a:t>
            </a:r>
            <a:r>
              <a:rPr lang="en-US" sz="2300" dirty="0" smtClean="0">
                <a:solidFill>
                  <a:srgbClr val="000000"/>
                </a:solidFill>
              </a:rPr>
              <a:t>that may be used for some certificated </a:t>
            </a:r>
            <a:r>
              <a:rPr lang="en-US" sz="2300" dirty="0">
                <a:solidFill>
                  <a:srgbClr val="000000"/>
                </a:solidFill>
              </a:rPr>
              <a:t>airmen when remedial training is the appropriate action to take for a deviation from statutory or regulatory </a:t>
            </a:r>
            <a:r>
              <a:rPr lang="en-US" sz="2300" dirty="0" smtClean="0">
                <a:solidFill>
                  <a:srgbClr val="000000"/>
                </a:solidFill>
              </a:rPr>
              <a:t>standards.</a:t>
            </a:r>
            <a:endParaRPr lang="en-US" sz="2300" dirty="0">
              <a:solidFill>
                <a:srgbClr val="000000"/>
              </a:solidFill>
            </a:endParaRPr>
          </a:p>
        </p:txBody>
      </p:sp>
    </p:spTree>
    <p:extLst>
      <p:ext uri="{BB962C8B-B14F-4D97-AF65-F5344CB8AC3E}">
        <p14:creationId xmlns:p14="http://schemas.microsoft.com/office/powerpoint/2010/main" val="31282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71" y="560388"/>
            <a:ext cx="8472488" cy="609600"/>
          </a:xfrm>
        </p:spPr>
        <p:txBody>
          <a:bodyPr/>
          <a:lstStyle/>
          <a:p>
            <a:r>
              <a:rPr lang="en-US" dirty="0" smtClean="0"/>
              <a:t>The FAASTeam &amp;</a:t>
            </a:r>
            <a:br>
              <a:rPr lang="en-US" dirty="0" smtClean="0"/>
            </a:br>
            <a:r>
              <a:rPr lang="en-US" dirty="0" smtClean="0"/>
              <a:t>Remedial Training (RT)</a:t>
            </a:r>
            <a:endParaRPr lang="en-US" dirty="0"/>
          </a:p>
        </p:txBody>
      </p:sp>
      <p:pic>
        <p:nvPicPr>
          <p:cNvPr id="4" name="Picture 2" descr="C:\Users\ASO204JW\AppData\Local\Microsoft\Windows\Temporary Internet Files\Content.IE5\M028UMI2\head_scratch[1].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302500" y="3407226"/>
            <a:ext cx="1613932" cy="23009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5772" y="1886854"/>
            <a:ext cx="8258628" cy="3708708"/>
          </a:xfrm>
          <a:prstGeom prst="rect">
            <a:avLst/>
          </a:prstGeom>
          <a:noFill/>
        </p:spPr>
        <p:txBody>
          <a:bodyPr wrap="square" rtlCol="0">
            <a:spAutoFit/>
          </a:bodyPr>
          <a:lstStyle/>
          <a:p>
            <a:pPr>
              <a:buFontTx/>
              <a:buNone/>
            </a:pPr>
            <a:r>
              <a:rPr lang="en-US" sz="3200" dirty="0" smtClean="0">
                <a:solidFill>
                  <a:srgbClr val="000000"/>
                </a:solidFill>
              </a:rPr>
              <a:t>The </a:t>
            </a:r>
            <a:r>
              <a:rPr lang="en-US" sz="3200" dirty="0">
                <a:solidFill>
                  <a:srgbClr val="000000"/>
                </a:solidFill>
              </a:rPr>
              <a:t>goal of the RT program is to gain future compliance with FAA regulations through training, thereby enhancing safety in the National Airspace System (NAS). </a:t>
            </a:r>
            <a:endParaRPr lang="en-US" sz="3200" dirty="0" smtClean="0">
              <a:solidFill>
                <a:srgbClr val="000000"/>
              </a:solidFill>
            </a:endParaRPr>
          </a:p>
          <a:p>
            <a:pPr>
              <a:buFontTx/>
              <a:buNone/>
            </a:pPr>
            <a:endParaRPr lang="en-US" sz="1800" dirty="0">
              <a:solidFill>
                <a:srgbClr val="000000"/>
              </a:solidFill>
            </a:endParaRPr>
          </a:p>
          <a:p>
            <a:pPr>
              <a:buFontTx/>
              <a:buNone/>
            </a:pPr>
            <a:r>
              <a:rPr lang="en-US" sz="3200" dirty="0" smtClean="0">
                <a:solidFill>
                  <a:srgbClr val="000000"/>
                </a:solidFill>
              </a:rPr>
              <a:t>                SAFETY #1 </a:t>
            </a:r>
            <a:r>
              <a:rPr lang="en-US" sz="3200" dirty="0">
                <a:solidFill>
                  <a:srgbClr val="000000"/>
                </a:solidFill>
              </a:rPr>
              <a:t/>
            </a:r>
            <a:br>
              <a:rPr lang="en-US" sz="3200" dirty="0">
                <a:solidFill>
                  <a:srgbClr val="000000"/>
                </a:solidFill>
              </a:rPr>
            </a:br>
            <a:endParaRPr lang="en-US" sz="3200" dirty="0">
              <a:solidFill>
                <a:srgbClr val="000000"/>
              </a:solidFill>
            </a:endParaRPr>
          </a:p>
        </p:txBody>
      </p:sp>
      <p:sp>
        <p:nvSpPr>
          <p:cNvPr id="8" name="Right Arrow 7"/>
          <p:cNvSpPr/>
          <p:nvPr/>
        </p:nvSpPr>
        <p:spPr bwMode="auto">
          <a:xfrm>
            <a:off x="4688115" y="4397827"/>
            <a:ext cx="1611085" cy="725714"/>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spAutoFit/>
          </a:bodyPr>
          <a:lstStyle/>
          <a:p>
            <a:endParaRPr lang="en-US" sz="3600" smtClean="0">
              <a:solidFill>
                <a:srgbClr val="000000"/>
              </a:solidFill>
              <a:latin typeface="Arial" pitchFamily="34" charset="0"/>
            </a:endParaRPr>
          </a:p>
        </p:txBody>
      </p:sp>
    </p:spTree>
    <p:extLst>
      <p:ext uri="{BB962C8B-B14F-4D97-AF65-F5344CB8AC3E}">
        <p14:creationId xmlns:p14="http://schemas.microsoft.com/office/powerpoint/2010/main" val="4182461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Remedial Training Basics</a:t>
            </a:r>
            <a:endParaRPr lang="en-US" dirty="0"/>
          </a:p>
        </p:txBody>
      </p:sp>
      <p:sp>
        <p:nvSpPr>
          <p:cNvPr id="3" name="Content Placeholder 2"/>
          <p:cNvSpPr>
            <a:spLocks noGrp="1"/>
          </p:cNvSpPr>
          <p:nvPr>
            <p:ph idx="1"/>
          </p:nvPr>
        </p:nvSpPr>
        <p:spPr/>
        <p:txBody>
          <a:bodyPr/>
          <a:lstStyle/>
          <a:p>
            <a:r>
              <a:rPr lang="en-US" dirty="0" smtClean="0"/>
              <a:t>Airman must:</a:t>
            </a:r>
          </a:p>
          <a:p>
            <a:pPr lvl="1"/>
            <a:r>
              <a:rPr lang="en-US" dirty="0" smtClean="0"/>
              <a:t>Agree to RT and Sign the Remedial Training Agreement</a:t>
            </a:r>
          </a:p>
          <a:p>
            <a:pPr lvl="1"/>
            <a:r>
              <a:rPr lang="en-US" dirty="0" smtClean="0"/>
              <a:t>Bear all cost associated with Remedial Training</a:t>
            </a:r>
          </a:p>
          <a:p>
            <a:pPr lvl="1"/>
            <a:r>
              <a:rPr lang="en-US" dirty="0" smtClean="0"/>
              <a:t>Use an Approved Training Providers or submit an acceptable alternative Training Provider</a:t>
            </a:r>
          </a:p>
          <a:p>
            <a:pPr lvl="1"/>
            <a:r>
              <a:rPr lang="en-US" dirty="0" smtClean="0"/>
              <a:t>Complete the training program within a timely manner (generally 30 days).</a:t>
            </a:r>
          </a:p>
          <a:p>
            <a:pPr lvl="1"/>
            <a:endParaRPr lang="en-US" dirty="0"/>
          </a:p>
        </p:txBody>
      </p:sp>
      <p:pic>
        <p:nvPicPr>
          <p:cNvPr id="9218" name="Picture 2" descr="C:\Users\ASO204JW\AppData\Local\Microsoft\Windows\Temporary Internet Files\Content.IE5\5V38OPMH\0511-0809-0703-4604_Signing_a_Contract_Clip_Art_clipart_im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184" y="211226"/>
            <a:ext cx="1303156" cy="129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509815" y="1566183"/>
            <a:ext cx="8050213" cy="3920218"/>
          </a:xfrm>
        </p:spPr>
        <p:txBody>
          <a:bodyPr/>
          <a:lstStyle/>
          <a:p>
            <a:r>
              <a:rPr lang="en-US" sz="3200" b="0" dirty="0" smtClean="0"/>
              <a:t>The </a:t>
            </a:r>
            <a:r>
              <a:rPr lang="en-US" sz="3200" b="0" dirty="0"/>
              <a:t>FAA </a:t>
            </a:r>
            <a:r>
              <a:rPr lang="en-US" sz="3200" b="0" dirty="0" smtClean="0"/>
              <a:t>promotes </a:t>
            </a:r>
            <a:r>
              <a:rPr lang="en-US" sz="3200" b="0" dirty="0"/>
              <a:t>education through public awareness programs and other aviation educational </a:t>
            </a:r>
            <a:r>
              <a:rPr lang="en-US" sz="3200" b="0" dirty="0" smtClean="0"/>
              <a:t>efforts:</a:t>
            </a:r>
          </a:p>
          <a:p>
            <a:pPr marL="0" indent="0">
              <a:buNone/>
            </a:pPr>
            <a:endParaRPr lang="en-US" sz="800" b="0" dirty="0" smtClean="0"/>
          </a:p>
          <a:p>
            <a:pPr lvl="1"/>
            <a:r>
              <a:rPr lang="en-US" dirty="0" smtClean="0"/>
              <a:t>FAASafety.gov</a:t>
            </a:r>
          </a:p>
          <a:p>
            <a:pPr lvl="1"/>
            <a:r>
              <a:rPr lang="en-US" b="0" dirty="0" smtClean="0"/>
              <a:t>WINGS Program</a:t>
            </a:r>
          </a:p>
          <a:p>
            <a:pPr lvl="1"/>
            <a:r>
              <a:rPr lang="en-US" dirty="0" smtClean="0"/>
              <a:t>AMT Program</a:t>
            </a:r>
          </a:p>
          <a:p>
            <a:pPr lvl="1"/>
            <a:r>
              <a:rPr lang="en-US" dirty="0" smtClean="0"/>
              <a:t>FAA Safety Seminars and Webinars</a:t>
            </a:r>
          </a:p>
          <a:p>
            <a:pPr lvl="1"/>
            <a:r>
              <a:rPr lang="en-US" b="0" dirty="0" smtClean="0"/>
              <a:t>FAA Safety Briefing Magazine</a:t>
            </a:r>
          </a:p>
        </p:txBody>
      </p:sp>
    </p:spTree>
    <p:extLst>
      <p:ext uri="{BB962C8B-B14F-4D97-AF65-F5344CB8AC3E}">
        <p14:creationId xmlns:p14="http://schemas.microsoft.com/office/powerpoint/2010/main" val="15261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&amp; pagers to silent mode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195263"/>
            <a:ext cx="7058025" cy="1117600"/>
          </a:xfrm>
        </p:spPr>
        <p:txBody>
          <a:bodyPr/>
          <a:lstStyle/>
          <a:p>
            <a:pPr algn="l"/>
            <a:r>
              <a:rPr lang="en-US" sz="3200" dirty="0" smtClean="0"/>
              <a:t>Improvements to Systems, Procedures &amp; Training Programs </a:t>
            </a:r>
            <a:endParaRPr lang="en-US" b="0" dirty="0">
              <a:solidFill>
                <a:srgbClr val="0070C0"/>
              </a:solidFill>
            </a:endParaRPr>
          </a:p>
        </p:txBody>
      </p:sp>
      <p:sp>
        <p:nvSpPr>
          <p:cNvPr id="3" name="Content Placeholder 2"/>
          <p:cNvSpPr>
            <a:spLocks noGrp="1"/>
          </p:cNvSpPr>
          <p:nvPr>
            <p:ph idx="1"/>
          </p:nvPr>
        </p:nvSpPr>
        <p:spPr/>
        <p:txBody>
          <a:bodyPr/>
          <a:lstStyle/>
          <a:p>
            <a:r>
              <a:rPr lang="en-US" sz="2400" b="0" dirty="0" smtClean="0"/>
              <a:t>Usually applies to pilots who may be part of an organization that uses company systems and procedures.</a:t>
            </a:r>
          </a:p>
          <a:p>
            <a:r>
              <a:rPr lang="en-US" sz="2400" b="0" dirty="0" smtClean="0"/>
              <a:t>The company or organization may also have a training program.</a:t>
            </a:r>
          </a:p>
          <a:p>
            <a:r>
              <a:rPr lang="en-US" sz="2400" b="0" dirty="0" smtClean="0"/>
              <a:t>Improvements to these systems, procedures or training programs may need to be made to ensure they do not conflict with regulatory requirements and safe operating procedures.</a:t>
            </a:r>
            <a:endParaRPr lang="en-US" sz="2400" b="0" dirty="0"/>
          </a:p>
        </p:txBody>
      </p:sp>
    </p:spTree>
    <p:extLst>
      <p:ext uri="{BB962C8B-B14F-4D97-AF65-F5344CB8AC3E}">
        <p14:creationId xmlns:p14="http://schemas.microsoft.com/office/powerpoint/2010/main" val="312980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86193"/>
            <a:ext cx="6636884" cy="1117600"/>
          </a:xfrm>
        </p:spPr>
        <p:txBody>
          <a:bodyPr/>
          <a:lstStyle/>
          <a:p>
            <a:pPr algn="l"/>
            <a:r>
              <a:rPr lang="en-US" sz="3600" dirty="0" smtClean="0"/>
              <a:t>What does this mean to you?</a:t>
            </a:r>
            <a:endParaRPr lang="en-US" sz="3600" dirty="0"/>
          </a:p>
        </p:txBody>
      </p:sp>
      <p:sp>
        <p:nvSpPr>
          <p:cNvPr id="3" name="Content Placeholder 2"/>
          <p:cNvSpPr>
            <a:spLocks noGrp="1"/>
          </p:cNvSpPr>
          <p:nvPr>
            <p:ph idx="1"/>
          </p:nvPr>
        </p:nvSpPr>
        <p:spPr>
          <a:xfrm>
            <a:off x="451758" y="1537153"/>
            <a:ext cx="8050213" cy="2976789"/>
          </a:xfrm>
        </p:spPr>
        <p:txBody>
          <a:bodyPr/>
          <a:lstStyle/>
          <a:p>
            <a:pPr marL="0" indent="0">
              <a:buNone/>
            </a:pPr>
            <a:r>
              <a:rPr lang="en-US" sz="2400" b="0" dirty="0" smtClean="0"/>
              <a:t>The FAA will use a Compliance </a:t>
            </a:r>
            <a:r>
              <a:rPr lang="en-US" sz="2400" b="0" dirty="0"/>
              <a:t>Action </a:t>
            </a:r>
            <a:r>
              <a:rPr lang="en-US" sz="2400" b="0" dirty="0" smtClean="0"/>
              <a:t>as the initial </a:t>
            </a:r>
            <a:r>
              <a:rPr lang="en-US" sz="2400" b="0" dirty="0"/>
              <a:t>means of addressing all alleged, suspected, or identified instances of noncompliance with a rule or deviations from standards or procedures until a determination is made </a:t>
            </a:r>
            <a:r>
              <a:rPr lang="en-US" sz="2400" b="0" dirty="0" smtClean="0"/>
              <a:t>that a </a:t>
            </a:r>
            <a:r>
              <a:rPr lang="en-US" sz="2400" b="0" dirty="0"/>
              <a:t>Compliance Action is not </a:t>
            </a:r>
            <a:r>
              <a:rPr lang="en-US" sz="2400" b="0" dirty="0" smtClean="0"/>
              <a:t>appropriate.</a:t>
            </a:r>
          </a:p>
          <a:p>
            <a:pPr marL="0" indent="0">
              <a:buNone/>
            </a:pPr>
            <a:endParaRPr lang="en-US" b="0" dirty="0"/>
          </a:p>
          <a:p>
            <a:endParaRPr lang="en-US" dirty="0"/>
          </a:p>
        </p:txBody>
      </p:sp>
      <p:pic>
        <p:nvPicPr>
          <p:cNvPr id="7179" name="Picture 11" descr="C:\Users\ASO204JW\AppData\Local\Microsoft\Windows\Temporary Internet Files\Content.IE5\5V38OPMH\Air_force_pilot_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49596" y="3515394"/>
            <a:ext cx="86677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7" name="Picture 9" descr="C:\Users\ASO204JW\AppData\Local\Microsoft\Windows\Temporary Internet Files\Content.IE5\OTXOHNJ1\CESSNA-17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6693" y="3700452"/>
            <a:ext cx="2885806" cy="2229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47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258763"/>
            <a:ext cx="6484938" cy="887866"/>
          </a:xfrm>
        </p:spPr>
        <p:txBody>
          <a:bodyPr/>
          <a:lstStyle/>
          <a:p>
            <a:r>
              <a:rPr lang="en-US" dirty="0" smtClean="0"/>
              <a:t>In Summary</a:t>
            </a:r>
            <a:endParaRPr lang="en-US" dirty="0"/>
          </a:p>
        </p:txBody>
      </p:sp>
      <p:sp>
        <p:nvSpPr>
          <p:cNvPr id="3" name="Content Placeholder 2"/>
          <p:cNvSpPr>
            <a:spLocks noGrp="1"/>
          </p:cNvSpPr>
          <p:nvPr>
            <p:ph idx="1"/>
          </p:nvPr>
        </p:nvSpPr>
        <p:spPr>
          <a:xfrm>
            <a:off x="495300" y="1406527"/>
            <a:ext cx="8050213" cy="4391025"/>
          </a:xfrm>
        </p:spPr>
        <p:txBody>
          <a:bodyPr/>
          <a:lstStyle/>
          <a:p>
            <a:r>
              <a:rPr lang="en-US" sz="2400" b="0" dirty="0" smtClean="0"/>
              <a:t>A Safe National Airspace System (NAS) is achieved through a culture of mutual trust and transparency.  The Compliance Philosophy is ultimately a Just Culture philosophy.  </a:t>
            </a:r>
            <a:endParaRPr lang="en-US" sz="2400" b="0" dirty="0"/>
          </a:p>
          <a:p>
            <a:r>
              <a:rPr lang="en-US" sz="2400" b="0" dirty="0" smtClean="0"/>
              <a:t>Instead of chastising airmen/organizations for an inadvertent deviation, it centers on gathering data from those deviations to predict and prevent future occurrences.</a:t>
            </a:r>
          </a:p>
          <a:p>
            <a:r>
              <a:rPr lang="en-US" sz="2400" b="0" dirty="0" smtClean="0"/>
              <a:t>The Compliance Philosophy does not preclude the enforcement of intentionally reckless behavior, falsification or repeated failures.</a:t>
            </a:r>
            <a:endParaRPr lang="en-US" sz="2400" b="0" dirty="0"/>
          </a:p>
        </p:txBody>
      </p:sp>
    </p:spTree>
    <p:extLst>
      <p:ext uri="{BB962C8B-B14F-4D97-AF65-F5344CB8AC3E}">
        <p14:creationId xmlns:p14="http://schemas.microsoft.com/office/powerpoint/2010/main" val="21409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595" y="22128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3144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3817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October	</a:t>
            </a:r>
            <a:endParaRPr lang="en-US" sz="3600" dirty="0"/>
          </a:p>
        </p:txBody>
      </p:sp>
      <p:sp>
        <p:nvSpPr>
          <p:cNvPr id="32780" name="Rectangle 12"/>
          <p:cNvSpPr>
            <a:spLocks noGrp="1" noChangeArrowheads="1"/>
          </p:cNvSpPr>
          <p:nvPr>
            <p:ph type="subTitle" idx="1"/>
          </p:nvPr>
        </p:nvSpPr>
        <p:spPr/>
        <p:txBody>
          <a:bodyPr/>
          <a:lstStyle/>
          <a:p>
            <a:r>
              <a:rPr lang="en-US" dirty="0" smtClean="0"/>
              <a:t>Compliance Philosophy</a:t>
            </a:r>
            <a:endParaRPr lang="en-US" dirty="0" smtClean="0">
              <a:solidFill>
                <a:schemeClr val="accent3">
                  <a:lumMod val="50000"/>
                </a:schemeClr>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pic>
        <p:nvPicPr>
          <p:cNvPr id="8" name="Picture 3" descr="C:\Users\ASO204JW\AppData\Local\Microsoft\Windows\Temporary Internet Files\Content.IE5\FO3OCTLP\La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324" y="1766365"/>
            <a:ext cx="3804221"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6653131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42888"/>
            <a:ext cx="8472488" cy="609600"/>
          </a:xfrm>
        </p:spPr>
        <p:txBody>
          <a:bodyPr/>
          <a:lstStyle/>
          <a:p>
            <a:r>
              <a:rPr lang="en-US" dirty="0" smtClean="0"/>
              <a:t>Overview		</a:t>
            </a:r>
            <a:endParaRPr lang="en-US" dirty="0"/>
          </a:p>
        </p:txBody>
      </p:sp>
      <p:sp>
        <p:nvSpPr>
          <p:cNvPr id="3" name="Content Placeholder 2"/>
          <p:cNvSpPr>
            <a:spLocks noGrp="1"/>
          </p:cNvSpPr>
          <p:nvPr>
            <p:ph idx="1"/>
          </p:nvPr>
        </p:nvSpPr>
        <p:spPr>
          <a:xfrm>
            <a:off x="495300" y="1101725"/>
            <a:ext cx="8050213" cy="4391025"/>
          </a:xfrm>
        </p:spPr>
        <p:txBody>
          <a:bodyPr/>
          <a:lstStyle/>
          <a:p>
            <a:pPr lvl="0"/>
            <a:r>
              <a:rPr lang="en-US" sz="2600" dirty="0">
                <a:solidFill>
                  <a:srgbClr val="000000"/>
                </a:solidFill>
              </a:rPr>
              <a:t>Compliance Philosophy</a:t>
            </a:r>
            <a:r>
              <a:rPr lang="en-US" dirty="0">
                <a:solidFill>
                  <a:srgbClr val="000000"/>
                </a:solidFill>
              </a:rPr>
              <a:t> </a:t>
            </a:r>
          </a:p>
          <a:p>
            <a:pPr marL="0" lvl="0" indent="0">
              <a:buNone/>
            </a:pPr>
            <a:endParaRPr lang="en-US" sz="1000" dirty="0">
              <a:solidFill>
                <a:srgbClr val="000000"/>
              </a:solidFill>
            </a:endParaRPr>
          </a:p>
          <a:p>
            <a:pPr lvl="1"/>
            <a:r>
              <a:rPr lang="en-US" sz="2000" i="1" dirty="0">
                <a:solidFill>
                  <a:srgbClr val="000000"/>
                </a:solidFill>
              </a:rPr>
              <a:t>What is it?</a:t>
            </a:r>
          </a:p>
          <a:p>
            <a:pPr lvl="2"/>
            <a:r>
              <a:rPr lang="en-US" i="1" dirty="0" smtClean="0">
                <a:solidFill>
                  <a:srgbClr val="000000"/>
                </a:solidFill>
              </a:rPr>
              <a:t>Improving Safety by Fixing the Problem</a:t>
            </a:r>
          </a:p>
          <a:p>
            <a:pPr lvl="1"/>
            <a:r>
              <a:rPr lang="en-US" sz="2000" i="1" dirty="0" smtClean="0">
                <a:solidFill>
                  <a:srgbClr val="000000"/>
                </a:solidFill>
              </a:rPr>
              <a:t>Compliance Actions – Willing and Able</a:t>
            </a:r>
          </a:p>
          <a:p>
            <a:pPr lvl="2"/>
            <a:r>
              <a:rPr lang="en-US" sz="1800" i="1" dirty="0" smtClean="0">
                <a:solidFill>
                  <a:srgbClr val="000000"/>
                </a:solidFill>
              </a:rPr>
              <a:t>On the Spot Correction</a:t>
            </a:r>
          </a:p>
          <a:p>
            <a:pPr lvl="2"/>
            <a:r>
              <a:rPr lang="en-US" sz="1800" i="1" dirty="0" smtClean="0">
                <a:solidFill>
                  <a:srgbClr val="000000"/>
                </a:solidFill>
              </a:rPr>
              <a:t>Counseling</a:t>
            </a:r>
          </a:p>
          <a:p>
            <a:pPr lvl="2"/>
            <a:r>
              <a:rPr lang="en-US" sz="1800" i="1" dirty="0" smtClean="0">
                <a:solidFill>
                  <a:srgbClr val="000000"/>
                </a:solidFill>
              </a:rPr>
              <a:t>Additional Training</a:t>
            </a:r>
          </a:p>
          <a:p>
            <a:pPr lvl="3"/>
            <a:r>
              <a:rPr lang="en-US" sz="1600" i="1" dirty="0" smtClean="0">
                <a:solidFill>
                  <a:srgbClr val="000000"/>
                </a:solidFill>
              </a:rPr>
              <a:t>Remedial Training</a:t>
            </a:r>
          </a:p>
          <a:p>
            <a:pPr lvl="2"/>
            <a:r>
              <a:rPr lang="en-US" sz="1800" i="1" dirty="0" smtClean="0">
                <a:solidFill>
                  <a:srgbClr val="000000"/>
                </a:solidFill>
              </a:rPr>
              <a:t>Education</a:t>
            </a:r>
          </a:p>
          <a:p>
            <a:pPr lvl="2"/>
            <a:r>
              <a:rPr lang="en-US" sz="1800" i="1" dirty="0">
                <a:solidFill>
                  <a:srgbClr val="221E1F"/>
                </a:solidFill>
                <a:latin typeface="+mj-lt"/>
              </a:rPr>
              <a:t>Improvements to systems, procedures, and training </a:t>
            </a:r>
            <a:r>
              <a:rPr lang="en-US" sz="1800" i="1" dirty="0" smtClean="0">
                <a:solidFill>
                  <a:srgbClr val="221E1F"/>
                </a:solidFill>
                <a:latin typeface="+mj-lt"/>
              </a:rPr>
              <a:t>programs</a:t>
            </a:r>
            <a:endParaRPr lang="en-US" sz="1800" i="1" dirty="0">
              <a:solidFill>
                <a:srgbClr val="000000"/>
              </a:solidFill>
              <a:latin typeface="+mj-lt"/>
            </a:endParaRPr>
          </a:p>
          <a:p>
            <a:pPr lvl="1"/>
            <a:r>
              <a:rPr lang="en-US" sz="2000" i="1" dirty="0">
                <a:solidFill>
                  <a:srgbClr val="000000"/>
                </a:solidFill>
              </a:rPr>
              <a:t>What does </a:t>
            </a:r>
            <a:r>
              <a:rPr lang="en-US" sz="2000" i="1" dirty="0" smtClean="0">
                <a:solidFill>
                  <a:srgbClr val="000000"/>
                </a:solidFill>
              </a:rPr>
              <a:t>the Compliance Philosophy </a:t>
            </a:r>
            <a:r>
              <a:rPr lang="en-US" sz="2000" i="1" dirty="0">
                <a:solidFill>
                  <a:srgbClr val="000000"/>
                </a:solidFill>
              </a:rPr>
              <a:t>mean to </a:t>
            </a:r>
            <a:r>
              <a:rPr lang="en-US" sz="2000" i="1" dirty="0" smtClean="0">
                <a:solidFill>
                  <a:srgbClr val="000000"/>
                </a:solidFill>
              </a:rPr>
              <a:t>airmen?</a:t>
            </a:r>
          </a:p>
          <a:p>
            <a:pPr lvl="1"/>
            <a:r>
              <a:rPr lang="en-US" sz="2000" i="1" dirty="0" smtClean="0">
                <a:solidFill>
                  <a:srgbClr val="000000"/>
                </a:solidFill>
              </a:rPr>
              <a:t>Summary</a:t>
            </a:r>
            <a:endParaRPr lang="en-US" dirty="0"/>
          </a:p>
          <a:p>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grpSp>
        <p:nvGrpSpPr>
          <p:cNvPr id="5" name="Group 4"/>
          <p:cNvGrpSpPr/>
          <p:nvPr/>
        </p:nvGrpSpPr>
        <p:grpSpPr>
          <a:xfrm>
            <a:off x="609602" y="1349828"/>
            <a:ext cx="6531427" cy="4030269"/>
            <a:chOff x="-2247317" y="1970642"/>
            <a:chExt cx="7228116" cy="4789058"/>
          </a:xfrm>
        </p:grpSpPr>
        <p:pic>
          <p:nvPicPr>
            <p:cNvPr id="6" name="Picture 3" descr="C:\Users\ASO204JW\AppData\Local\Microsoft\Windows\Temporary Internet Files\Content.IE5\AF9502L5\thinking[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47317" y="1970642"/>
              <a:ext cx="7228116" cy="47890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725714" y="4826836"/>
              <a:ext cx="377369" cy="296707"/>
            </a:xfrm>
            <a:prstGeom prst="rect">
              <a:avLst/>
            </a:prstGeom>
            <a:solidFill>
              <a:schemeClr val="accent3"/>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3600" b="0" i="0" u="none" strike="noStrike" cap="none" normalizeH="0" baseline="0" smtClean="0">
                <a:ln>
                  <a:noFill/>
                </a:ln>
                <a:solidFill>
                  <a:schemeClr val="tx1"/>
                </a:solidFill>
                <a:effectLst/>
                <a:latin typeface="Arial" pitchFamily="34" charset="0"/>
              </a:endParaRPr>
            </a:p>
          </p:txBody>
        </p:sp>
      </p:grpSp>
      <p:sp>
        <p:nvSpPr>
          <p:cNvPr id="8" name="Rectangle 7"/>
          <p:cNvSpPr/>
          <p:nvPr/>
        </p:nvSpPr>
        <p:spPr>
          <a:xfrm>
            <a:off x="214169" y="545431"/>
            <a:ext cx="4108817" cy="923330"/>
          </a:xfrm>
          <a:prstGeom prst="rect">
            <a:avLst/>
          </a:prstGeom>
          <a:solidFill>
            <a:schemeClr val="accent1"/>
          </a:solid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Compliance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4937257" y="4559125"/>
            <a:ext cx="3916458" cy="923330"/>
          </a:xfrm>
          <a:prstGeom prst="rect">
            <a:avLst/>
          </a:prstGeom>
          <a:solidFill>
            <a:schemeClr val="accent1"/>
          </a:solidFill>
          <a:ln>
            <a:noFill/>
            <a:prstDash val="solid"/>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Philosophy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4689852" y="2097428"/>
            <a:ext cx="2204975" cy="1077218"/>
          </a:xfrm>
          <a:prstGeom prst="rect">
            <a:avLst/>
          </a:prstGeom>
          <a:noFill/>
        </p:spPr>
        <p:txBody>
          <a:bodyPr wrap="square" rtlCol="0">
            <a:spAutoFit/>
          </a:bodyPr>
          <a:lstStyle/>
          <a:p>
            <a:pPr>
              <a:buNone/>
            </a:pPr>
            <a:r>
              <a:rPr lang="en-US" sz="3200" dirty="0" smtClean="0"/>
              <a:t>What is it anyway?</a:t>
            </a:r>
            <a:endParaRPr lang="en-US" sz="3200" dirty="0"/>
          </a:p>
        </p:txBody>
      </p:sp>
    </p:spTree>
    <p:extLst>
      <p:ext uri="{BB962C8B-B14F-4D97-AF65-F5344CB8AC3E}">
        <p14:creationId xmlns:p14="http://schemas.microsoft.com/office/powerpoint/2010/main" val="78208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067675" cy="609600"/>
          </a:xfrm>
        </p:spPr>
        <p:txBody>
          <a:bodyPr/>
          <a:lstStyle/>
          <a:p>
            <a:pPr algn="ctr"/>
            <a:r>
              <a:rPr lang="en-US" dirty="0"/>
              <a:t>Compliance Philosophy Goal</a:t>
            </a:r>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4101" name="Picture 5" descr="C:\Users\ASO204JW\AppData\Local\Microsoft\Windows\Temporary Internet Files\Content.IE5\0L4O7MFN\android_fix_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99" y="2267585"/>
            <a:ext cx="3791007" cy="2653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2" name="Picture 18" descr="C:\Users\ASO204JW\AppData\Local\Microsoft\Windows\Temporary Internet Files\Content.IE5\CBYJKJK6\air_bagan_cras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1702435"/>
            <a:ext cx="2159000" cy="1619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33021" y="1683949"/>
            <a:ext cx="2569357" cy="3479942"/>
            <a:chOff x="569521" y="1267389"/>
            <a:chExt cx="2569357" cy="3479942"/>
          </a:xfrm>
        </p:grpSpPr>
        <p:pic>
          <p:nvPicPr>
            <p:cNvPr id="1036" name="Picture 12" descr="C:\Users\ASO204JW\AppData\Local\Microsoft\Windows\Temporary Internet Files\Content.IE5\S4E5TKTV\Search-Find-Zoo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21" y="1267389"/>
              <a:ext cx="2569357" cy="3479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62599" y="1748135"/>
              <a:ext cx="1646605" cy="923330"/>
            </a:xfrm>
            <a:prstGeom prst="rect">
              <a:avLst/>
            </a:prstGeom>
            <a:noFill/>
          </p:spPr>
          <p:txBody>
            <a:bodyPr wrap="none" lIns="91440" tIns="45720" rIns="91440" bIns="45720">
              <a:spAutoFit/>
            </a:bodyPr>
            <a:lstStyle/>
            <a:p>
              <a:pPr algn="ctr">
                <a:buNone/>
              </a:pP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4103" name="Picture 7" descr="C:\Users\ASO204JW\AppData\Local\Microsoft\Windows\Temporary Internet Files\Content.IE5\TRFC02SD\the-fix-logo_lr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1700" y="2534285"/>
            <a:ext cx="1803400" cy="180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43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46088"/>
            <a:ext cx="8472488" cy="609600"/>
          </a:xfrm>
        </p:spPr>
        <p:txBody>
          <a:bodyPr/>
          <a:lstStyle/>
          <a:p>
            <a:pPr algn="ctr"/>
            <a:r>
              <a:rPr lang="en-US" dirty="0" smtClean="0"/>
              <a:t>Improving Safety</a:t>
            </a:r>
            <a:endParaRPr lang="en-US" dirty="0"/>
          </a:p>
        </p:txBody>
      </p:sp>
      <p:sp>
        <p:nvSpPr>
          <p:cNvPr id="3" name="Content Placeholder 2"/>
          <p:cNvSpPr>
            <a:spLocks noGrp="1"/>
          </p:cNvSpPr>
          <p:nvPr>
            <p:ph idx="1"/>
          </p:nvPr>
        </p:nvSpPr>
        <p:spPr/>
        <p:txBody>
          <a:bodyPr/>
          <a:lstStyle/>
          <a:p>
            <a:r>
              <a:rPr lang="en-US" sz="2000" b="0" dirty="0"/>
              <a:t>The responsibility for aviation safety does not rest entirely with the FAA. All airmen, air carriers, aircraft owners and operators, air agencies, and certain airport operators who qualify for and accept an FAA certificate have statutory or regulatory safety duties. </a:t>
            </a:r>
            <a:endParaRPr lang="en-US" sz="2000" b="0" dirty="0" smtClean="0"/>
          </a:p>
          <a:p>
            <a:endParaRPr lang="en-US" sz="2000" b="0" dirty="0" smtClean="0"/>
          </a:p>
          <a:p>
            <a:r>
              <a:rPr lang="en-US" sz="2000" b="0" dirty="0" smtClean="0"/>
              <a:t>The </a:t>
            </a:r>
            <a:r>
              <a:rPr lang="en-US" sz="2000" b="0" dirty="0"/>
              <a:t>safety of our National Airspace System (NAS) is based on each individual certificate holder’s </a:t>
            </a:r>
            <a:r>
              <a:rPr lang="en-US" sz="2000" b="0" dirty="0" smtClean="0"/>
              <a:t>(</a:t>
            </a:r>
            <a:r>
              <a:rPr lang="en-US" sz="2000" b="0" i="1" dirty="0" smtClean="0"/>
              <a:t>that’s you</a:t>
            </a:r>
            <a:r>
              <a:rPr lang="en-US" sz="2000" b="0" dirty="0" smtClean="0"/>
              <a:t>) duty </a:t>
            </a:r>
            <a:r>
              <a:rPr lang="en-US" sz="2000" b="0" dirty="0"/>
              <a:t>and responsibility to provide for public </a:t>
            </a:r>
            <a:r>
              <a:rPr lang="en-US" sz="2000" b="0" dirty="0" smtClean="0"/>
              <a:t>safety.</a:t>
            </a:r>
          </a:p>
          <a:p>
            <a:pPr marL="0" indent="0">
              <a:buNone/>
            </a:pPr>
            <a:endParaRPr lang="en-US" sz="2000" b="0" dirty="0" smtClean="0"/>
          </a:p>
          <a:p>
            <a:r>
              <a:rPr lang="en-US" sz="2000" b="0" dirty="0"/>
              <a:t>The high level of safety in the NAS is largely based on, and dependent upon, voluntary compliance with regulatory standards.</a:t>
            </a:r>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42072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95288"/>
            <a:ext cx="8472488" cy="609600"/>
          </a:xfrm>
        </p:spPr>
        <p:txBody>
          <a:bodyPr/>
          <a:lstStyle/>
          <a:p>
            <a:pPr algn="ctr"/>
            <a:r>
              <a:rPr lang="en-US" dirty="0" smtClean="0"/>
              <a:t>Improving Safety </a:t>
            </a:r>
            <a:r>
              <a:rPr lang="en-US" sz="2000" dirty="0" smtClean="0"/>
              <a:t>(cont.)</a:t>
            </a:r>
            <a:endParaRPr lang="en-US" sz="2000" dirty="0"/>
          </a:p>
        </p:txBody>
      </p:sp>
      <p:sp>
        <p:nvSpPr>
          <p:cNvPr id="3" name="Content Placeholder 2"/>
          <p:cNvSpPr>
            <a:spLocks noGrp="1"/>
          </p:cNvSpPr>
          <p:nvPr>
            <p:ph idx="1"/>
          </p:nvPr>
        </p:nvSpPr>
        <p:spPr/>
        <p:txBody>
          <a:bodyPr/>
          <a:lstStyle/>
          <a:p>
            <a:r>
              <a:rPr lang="en-US" sz="2000" b="0" dirty="0" smtClean="0"/>
              <a:t>To </a:t>
            </a:r>
            <a:r>
              <a:rPr lang="en-US" sz="2000" b="0" dirty="0"/>
              <a:t>promote the highest level of safety and compliance with regulatory standards, the FAA is implementing Safety Management System constructs based on comprehensive safety data sharing between the FAA and the aviation community. </a:t>
            </a:r>
            <a:endParaRPr lang="en-US" sz="2000" b="0" dirty="0" smtClean="0"/>
          </a:p>
          <a:p>
            <a:endParaRPr lang="en-US" sz="2000" b="0" dirty="0"/>
          </a:p>
          <a:p>
            <a:r>
              <a:rPr lang="en-US" sz="2000" b="0" dirty="0" smtClean="0"/>
              <a:t>To </a:t>
            </a:r>
            <a:r>
              <a:rPr lang="en-US" sz="2000" b="0" dirty="0"/>
              <a:t>foster this open and transparent </a:t>
            </a:r>
            <a:r>
              <a:rPr lang="en-US" sz="2000" b="0" dirty="0" smtClean="0"/>
              <a:t>exchange of </a:t>
            </a:r>
            <a:r>
              <a:rPr lang="en-US" sz="2000" b="0" dirty="0"/>
              <a:t>data, the FAA believes that its compliance philosophy, supported by an established safety culture, is instrumental in ensuring both compliance with regulations and the identification of hazards and management of risk. </a:t>
            </a:r>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Tree>
    <p:extLst>
      <p:ext uri="{BB962C8B-B14F-4D97-AF65-F5344CB8AC3E}">
        <p14:creationId xmlns:p14="http://schemas.microsoft.com/office/powerpoint/2010/main" val="5384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407988"/>
            <a:ext cx="8472488" cy="609600"/>
          </a:xfrm>
        </p:spPr>
        <p:txBody>
          <a:bodyPr/>
          <a:lstStyle/>
          <a:p>
            <a:pPr algn="ctr"/>
            <a:r>
              <a:rPr lang="en-US" dirty="0" smtClean="0"/>
              <a:t>Fix The Problem</a:t>
            </a:r>
            <a:endParaRPr lang="en-US" dirty="0"/>
          </a:p>
        </p:txBody>
      </p:sp>
      <p:sp>
        <p:nvSpPr>
          <p:cNvPr id="3" name="Content Placeholder 2"/>
          <p:cNvSpPr>
            <a:spLocks noGrp="1"/>
          </p:cNvSpPr>
          <p:nvPr>
            <p:ph idx="1"/>
          </p:nvPr>
        </p:nvSpPr>
        <p:spPr>
          <a:xfrm>
            <a:off x="495300" y="1406525"/>
            <a:ext cx="8050213" cy="3952875"/>
          </a:xfrm>
        </p:spPr>
        <p:txBody>
          <a:bodyPr/>
          <a:lstStyle/>
          <a:p>
            <a:r>
              <a:rPr lang="en-US" sz="2000" b="0" dirty="0" smtClean="0">
                <a:latin typeface="Arial" panose="020B0604020202020204" pitchFamily="34" charset="0"/>
                <a:cs typeface="Arial" panose="020B0604020202020204" pitchFamily="34" charset="0"/>
              </a:rPr>
              <a:t>When </a:t>
            </a:r>
            <a:r>
              <a:rPr lang="en-US" sz="2000" b="0" dirty="0">
                <a:latin typeface="Arial" panose="020B0604020202020204" pitchFamily="34" charset="0"/>
                <a:cs typeface="Arial" panose="020B0604020202020204" pitchFamily="34" charset="0"/>
              </a:rPr>
              <a:t>deviations from regulatory standards do occur, the FAA's goal is to use the most effective means to return an individual or entity that holds an FAA </a:t>
            </a:r>
            <a:r>
              <a:rPr lang="en-US" sz="2000" b="0" dirty="0" smtClean="0">
                <a:latin typeface="Arial" panose="020B0604020202020204" pitchFamily="34" charset="0"/>
                <a:cs typeface="Arial" panose="020B0604020202020204" pitchFamily="34" charset="0"/>
              </a:rPr>
              <a:t>certificate (you), </a:t>
            </a:r>
            <a:r>
              <a:rPr lang="en-US" sz="2000" b="0" dirty="0">
                <a:latin typeface="Arial" panose="020B0604020202020204" pitchFamily="34" charset="0"/>
                <a:cs typeface="Arial" panose="020B0604020202020204" pitchFamily="34" charset="0"/>
              </a:rPr>
              <a:t>approval, authorization, permit or license to full compliance and to prevent </a:t>
            </a:r>
            <a:r>
              <a:rPr lang="en-US" sz="2000" b="0" dirty="0" smtClean="0">
                <a:latin typeface="Arial" panose="020B0604020202020204" pitchFamily="34" charset="0"/>
                <a:cs typeface="Arial" panose="020B0604020202020204" pitchFamily="34" charset="0"/>
              </a:rPr>
              <a:t>recurrence.</a:t>
            </a:r>
          </a:p>
          <a:p>
            <a:pPr marL="0" indent="0">
              <a:buNone/>
            </a:pPr>
            <a:endParaRPr lang="en-US" sz="24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The FAA recognizes that some deviations arise from factors such as flawed procedures, simple mistakes, lack of understanding, or diminished skills. The </a:t>
            </a:r>
            <a:r>
              <a:rPr lang="en-US" sz="2000" b="0" dirty="0" smtClean="0">
                <a:latin typeface="Arial" panose="020B0604020202020204" pitchFamily="34" charset="0"/>
                <a:cs typeface="Arial" panose="020B0604020202020204" pitchFamily="34" charset="0"/>
              </a:rPr>
              <a:t>FAA believes </a:t>
            </a:r>
            <a:r>
              <a:rPr lang="en-US" sz="2000" b="0" dirty="0">
                <a:latin typeface="Arial" panose="020B0604020202020204" pitchFamily="34" charset="0"/>
                <a:cs typeface="Arial" panose="020B0604020202020204" pitchFamily="34" charset="0"/>
              </a:rPr>
              <a:t>that deviations of this nature can most effectively be </a:t>
            </a:r>
            <a:r>
              <a:rPr lang="en-US" sz="2000" b="0" dirty="0" smtClean="0">
                <a:latin typeface="Arial" panose="020B0604020202020204" pitchFamily="34" charset="0"/>
                <a:cs typeface="Arial" panose="020B0604020202020204" pitchFamily="34" charset="0"/>
              </a:rPr>
              <a:t>corrected (fixed) </a:t>
            </a:r>
            <a:r>
              <a:rPr lang="en-US" sz="2000" b="0" dirty="0">
                <a:latin typeface="Arial" panose="020B0604020202020204" pitchFamily="34" charset="0"/>
                <a:cs typeface="Arial" panose="020B0604020202020204" pitchFamily="34" charset="0"/>
              </a:rPr>
              <a:t>through R</a:t>
            </a:r>
            <a:r>
              <a:rPr lang="en-US" sz="2000" b="0" dirty="0" smtClean="0">
                <a:latin typeface="Arial" panose="020B0604020202020204" pitchFamily="34" charset="0"/>
                <a:cs typeface="Arial" panose="020B0604020202020204" pitchFamily="34" charset="0"/>
              </a:rPr>
              <a:t>oot </a:t>
            </a:r>
            <a:r>
              <a:rPr lang="en-US" sz="2000" b="0" dirty="0">
                <a:latin typeface="Arial" panose="020B0604020202020204" pitchFamily="34" charset="0"/>
                <a:cs typeface="Arial" panose="020B0604020202020204" pitchFamily="34" charset="0"/>
              </a:rPr>
              <a:t>C</a:t>
            </a:r>
            <a:r>
              <a:rPr lang="en-US" sz="2000" b="0" dirty="0" smtClean="0">
                <a:latin typeface="Arial" panose="020B0604020202020204" pitchFamily="34" charset="0"/>
                <a:cs typeface="Arial" panose="020B0604020202020204" pitchFamily="34" charset="0"/>
              </a:rPr>
              <a:t>ause Analysis, Education, Training, On-The-Spot-Corrections, Counseling, or </a:t>
            </a:r>
            <a:r>
              <a:rPr lang="en-US" sz="2000" b="0" dirty="0">
                <a:latin typeface="Arial" panose="020B0604020202020204" pitchFamily="34" charset="0"/>
                <a:cs typeface="Arial" panose="020B0604020202020204" pitchFamily="34" charset="0"/>
              </a:rPr>
              <a:t>other appropriate improvements to procedures or </a:t>
            </a:r>
            <a:r>
              <a:rPr lang="en-US" sz="2000" b="0" dirty="0" smtClean="0">
                <a:latin typeface="Arial" panose="020B0604020202020204" pitchFamily="34" charset="0"/>
                <a:cs typeface="Arial" panose="020B0604020202020204" pitchFamily="34" charset="0"/>
              </a:rPr>
              <a:t>training.</a:t>
            </a:r>
            <a:endParaRPr lang="en-US" sz="24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33547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420688"/>
            <a:ext cx="8472488" cy="609600"/>
          </a:xfrm>
        </p:spPr>
        <p:txBody>
          <a:bodyPr/>
          <a:lstStyle/>
          <a:p>
            <a:pPr algn="ctr"/>
            <a:r>
              <a:rPr lang="en-US" dirty="0" smtClean="0"/>
              <a:t>Root Cause</a:t>
            </a:r>
            <a:endParaRPr lang="en-US" dirty="0"/>
          </a:p>
        </p:txBody>
      </p:sp>
      <p:sp>
        <p:nvSpPr>
          <p:cNvPr id="3" name="Content Placeholder 2"/>
          <p:cNvSpPr>
            <a:spLocks noGrp="1"/>
          </p:cNvSpPr>
          <p:nvPr>
            <p:ph idx="1"/>
          </p:nvPr>
        </p:nvSpPr>
        <p:spPr>
          <a:xfrm>
            <a:off x="495300" y="1343025"/>
            <a:ext cx="8050213" cy="4391025"/>
          </a:xfrm>
        </p:spPr>
        <p:txBody>
          <a:bodyPr/>
          <a:lstStyle/>
          <a:p>
            <a:r>
              <a:rPr lang="en-US" sz="2400" b="0" dirty="0"/>
              <a:t>Fixing root causes is the best way to prevent recurrence. In the majority of cases, finding and fixing safety problems in all parts of the NAS can be done most effectively with a collaborative approach and the voluntary participation of all parties involved. </a:t>
            </a:r>
            <a:endParaRPr lang="en-US" sz="2400" b="0" dirty="0" smtClean="0"/>
          </a:p>
          <a:p>
            <a:endParaRPr lang="en-US" sz="2400" b="0" dirty="0"/>
          </a:p>
          <a:p>
            <a:r>
              <a:rPr lang="en-US" sz="2400" b="0" dirty="0" smtClean="0"/>
              <a:t>Aviation Safety Inspectors (ASI) are </a:t>
            </a:r>
            <a:r>
              <a:rPr lang="en-US" sz="2400" b="0" dirty="0"/>
              <a:t>focused on problem-solving, correctly identifying root causes, and recommending appropriate corrective actions to adequately mitigate the risks involved</a:t>
            </a:r>
            <a:r>
              <a:rPr lang="en-US" sz="2000" b="0" dirty="0"/>
              <a:t>. </a:t>
            </a:r>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313760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6E431FB91B47418957410D02BD7CEC" ma:contentTypeVersion="18" ma:contentTypeDescription="Create a new document." ma:contentTypeScope="" ma:versionID="bdb5b64841f4a684fb4319e3ac29809e">
  <xsd:schema xmlns:xsd="http://www.w3.org/2001/XMLSchema" xmlns:xs="http://www.w3.org/2001/XMLSchema" xmlns:p="http://schemas.microsoft.com/office/2006/metadata/properties" xmlns:ns2="04289566-cf42-4ce7-aa7c-2469c3d4502e" xmlns:ns3="ecb542af-4174-46c9-a9bc-633fc49e6e57" targetNamespace="http://schemas.microsoft.com/office/2006/metadata/properties" ma:root="true" ma:fieldsID="fb16ca32d8b7f9ec599b863a74d5c5d1" ns2:_="" ns3:_="">
    <xsd:import namespace="04289566-cf42-4ce7-aa7c-2469c3d4502e"/>
    <xsd:import namespace="ecb542af-4174-46c9-a9bc-633fc49e6e57"/>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Category"/>
                <xsd:element ref="ns3:Sub_x0020_Category"/>
                <xsd:element ref="ns3:Expiration_x0020_Date0" minOccurs="0"/>
                <xsd:element ref="ns3:Stage"/>
                <xsd:element ref="ns3:Reviewer" minOccurs="0"/>
                <xsd:element ref="ns3:Remarks" minOccurs="0"/>
                <xsd:element ref="ns3:Date_x0020_Released"/>
                <xsd:element ref="ns3:Tracking" minOccurs="0"/>
                <xsd:element ref="ns3:ActionType" minOccurs="0"/>
                <xsd:element ref="ns3:IndependentAction" minOccurs="0"/>
                <xsd:element ref="ns3:History" minOccurs="0"/>
                <xsd:element ref="ns3:History_x0020_Tracking" minOccurs="0"/>
                <xsd:element ref="ns3:Tracking_x0020_History" minOccurs="0"/>
                <xsd:element ref="ns3:CWDPOID" minOccurs="0"/>
                <xsd:element ref="ns3:CWDPOLGUID" minOccurs="0"/>
                <xsd:element ref="ns3:CWDPOSURL" minOccurs="0"/>
                <xsd:element ref="ns3:CY_x0020_TO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b542af-4174-46c9-a9bc-633fc49e6e57" elementFormDefault="qualified">
    <xsd:import namespace="http://schemas.microsoft.com/office/2006/documentManagement/types"/>
    <xsd:import namespace="http://schemas.microsoft.com/office/infopath/2007/PartnerControls"/>
    <xsd:element name="Description0" ma:index="11" nillable="true" ma:displayName="Description" ma:description="The description you enter will be displayed on the &quot;FAA Approved Presentations&quot; site to assist the user in selecting an appropriate presentation." ma:internalName="Description0">
      <xsd:simpleType>
        <xsd:restriction base="dms:Note">
          <xsd:maxLength value="255"/>
        </xsd:restriction>
      </xsd:simpleType>
    </xsd:element>
    <xsd:element name="Document_x0020_Category" ma:index="12" ma:displayName="Category" ma:format="Dropdown" ma:internalName="Document_x0020_Category">
      <xsd:simpleType>
        <xsd:restriction base="dms:Choice">
          <xsd:enumeration value="Accident Investigation"/>
          <xsd:enumeration value="Airworthiness"/>
          <xsd:enumeration value="Airworthiness/Operations Special Emphasis"/>
          <xsd:enumeration value="Awards"/>
          <xsd:enumeration value="CFI Open Forum (CFIOF)"/>
          <xsd:enumeration value="CFI Special Emphasis"/>
          <xsd:enumeration value="FAASTeam Representatives"/>
          <xsd:enumeration value="Marketing"/>
          <xsd:enumeration value="Operations"/>
          <xsd:enumeration value="Runway Safety"/>
          <xsd:enumeration value="Safety Management System (SMS)"/>
          <xsd:enumeration value="Wings"/>
        </xsd:restriction>
      </xsd:simpleType>
    </xsd:element>
    <xsd:element name="Sub_x0020_Category" ma:index="13" ma:displayName="Sub Category" ma:format="Dropdown" ma:internalName="Sub_x0020_Category">
      <xsd:simpleType>
        <xsd:restriction base="dms:Choice">
          <xsd:enumeration value="Airmen"/>
          <xsd:enumeration value="Airspace"/>
          <xsd:enumeration value="Alterations and Repairs"/>
          <xsd:enumeration value="Avionics"/>
          <xsd:enumeration value="Charles Taylor Master Mechanic"/>
          <xsd:enumeration value="Compliance Philosophy &amp; Remedial Training"/>
          <xsd:enumeration value="EMS"/>
          <xsd:enumeration value="Experimental"/>
          <xsd:enumeration value="FAR 91"/>
          <xsd:enumeration value="FAR 121"/>
          <xsd:enumeration value="FAR 135"/>
          <xsd:enumeration value="FPM"/>
          <xsd:enumeration value="FY11"/>
          <xsd:enumeration value="FY12"/>
          <xsd:enumeration value="FY13"/>
          <xsd:enumeration value="FY14"/>
          <xsd:enumeration value="FY15"/>
          <xsd:enumeration value="NextGen"/>
          <xsd:enumeration value="UAS"/>
          <xsd:enumeration value="FY16"/>
          <xsd:enumeration value="FY17"/>
          <xsd:enumeration value="GAJSC"/>
          <xsd:enumeration value="GAJSC CY13"/>
          <xsd:enumeration value="GAJSC CY14"/>
          <xsd:enumeration value="GAJSC CY15"/>
          <xsd:enumeration value="GAJSC CY16"/>
          <xsd:enumeration value="GAJSC CY17"/>
          <xsd:enumeration value="General"/>
          <xsd:enumeration value="Guidance"/>
          <xsd:enumeration value="Helicopter"/>
          <xsd:enumeration value="Human Factors"/>
          <xsd:enumeration value="Inspection"/>
          <xsd:enumeration value="Light Sport"/>
          <xsd:enumeration value="Loss of Control (LOC)"/>
          <xsd:enumeration value="Maintenance Records"/>
          <xsd:enumeration value="Manuals"/>
          <xsd:enumeration value="MEL"/>
          <xsd:enumeration value="Nondestructive Inspection"/>
          <xsd:enumeration value="Positive Safety Culture (PSC)"/>
          <xsd:enumeration value="Preventative Maintenance"/>
          <xsd:enumeration value="Regulations"/>
          <xsd:enumeration value="Repairman"/>
          <xsd:enumeration value="Repair Stations"/>
          <xsd:enumeration value="Representatives"/>
          <xsd:enumeration value="RIIEP"/>
          <xsd:enumeration value="System Safety"/>
          <xsd:enumeration value="Unapproved Parts"/>
          <xsd:enumeration value="Weather"/>
          <xsd:enumeration value="Wings"/>
          <xsd:enumeration value="Wright Brothers Master Pilot"/>
        </xsd:restriction>
      </xsd:simpleType>
    </xsd:element>
    <xsd:element name="Expiration_x0020_Date0" ma:index="14" nillable="true" ma:displayName="Submit Date" ma:default="[today]" ma:description="Select the date the item is submitted." ma:format="DateOnly" ma:internalName="Expiration_x0020_Date0">
      <xsd:simpleType>
        <xsd:restriction base="dms:DateTime"/>
      </xsd:simpleType>
    </xsd:element>
    <xsd:element name="Stage" ma:index="15" ma:displayName="Status Level" ma:description="Select the appropriate status for automatic email notification." ma:format="Dropdown" ma:internalName="Stage">
      <xsd:simpleType>
        <xsd:restriction base="dms:Choice">
          <xsd:enumeration value="Submitted"/>
          <xsd:enumeration value="NRC Rep Review"/>
          <xsd:enumeration value="Industry Review"/>
          <xsd:enumeration value="NRC Committee Review"/>
          <xsd:enumeration value="Management Board Review"/>
          <xsd:enumeration value="National Review"/>
          <xsd:enumeration value="AFS-8 Approved"/>
          <xsd:enumeration value="Approved"/>
          <xsd:enumeration value="Archived"/>
        </xsd:restriction>
      </xsd:simpleType>
    </xsd:element>
    <xsd:element name="Reviewer" ma:index="16" nillable="true" ma:displayName="Reviewer" ma:internalName="Reviewer">
      <xsd:simpleType>
        <xsd:restriction base="dms:Text">
          <xsd:maxLength value="255"/>
        </xsd:restriction>
      </xsd:simpleType>
    </xsd:element>
    <xsd:element name="Remarks" ma:index="17" nillable="true" ma:displayName="Remarks" ma:description="Include the author of the presentation." ma:internalName="Remarks">
      <xsd:simpleType>
        <xsd:restriction base="dms:Note">
          <xsd:maxLength value="255"/>
        </xsd:restriction>
      </xsd:simpleType>
    </xsd:element>
    <xsd:element name="Date_x0020_Released" ma:index="18" ma:displayName="Date of Approval" ma:description="Enter date approved by AFS-850." ma:format="DateOnly" ma:internalName="Date_x0020_Released">
      <xsd:simpleType>
        <xsd:restriction base="dms:DateTime"/>
      </xsd:simpleType>
    </xsd:element>
    <xsd:element name="Tracking" ma:index="19" nillable="true" ma:displayName="Tracking" ma:description="This field will auto fill with item tracking and access history.  DO NOT ENTER ANY DATA IN THIS FIELD." ma:internalName="Tracking" ma:readOnly="true">
      <xsd:simpleType>
        <xsd:restriction base="dms:Note">
          <xsd:maxLength value="255"/>
        </xsd:restriction>
      </xsd:simpleType>
    </xsd:element>
    <xsd:element name="ActionType" ma:index="20" nillable="true" ma:displayName="ActionType" ma:internalName="ActionType" ma:readOnly="true">
      <xsd:simpleType>
        <xsd:restriction base="dms:Text"/>
      </xsd:simpleType>
    </xsd:element>
    <xsd:element name="IndependentAction" ma:index="21" nillable="true" ma:displayName="IndependentAction" ma:internalName="IndependentAction" ma:readOnly="true">
      <xsd:simpleType>
        <xsd:restriction base="dms:Boolean"/>
      </xsd:simpleType>
    </xsd:element>
    <xsd:element name="History" ma:index="22" nillable="true" ma:displayName="History" ma:description="This field will auto fill with access and Email history.  DO NOT ENTER DATA INTO THIS FIELD." ma:internalName="History" ma:readOnly="true">
      <xsd:simpleType>
        <xsd:restriction base="dms:Note">
          <xsd:maxLength value="255"/>
        </xsd:restriction>
      </xsd:simpleType>
    </xsd:element>
    <xsd:element name="History_x0020_Tracking" ma:index="23" nillable="true" ma:displayName="History Tracking" ma:internalName="History_x0020_Tracking" ma:readOnly="true">
      <xsd:simpleType>
        <xsd:restriction base="dms:Note">
          <xsd:maxLength value="255"/>
        </xsd:restriction>
      </xsd:simpleType>
    </xsd:element>
    <xsd:element name="Tracking_x0020_History" ma:index="24" nillable="true" ma:displayName="Tracking History" ma:description="This field will auto fill with item access and Email Histroy.  DO NOT ENTER DATA INTO THIS FIELD." ma:internalName="Tracking_x0020_History" ma:readOnly="true">
      <xsd:simpleType>
        <xsd:restriction base="dms:Note">
          <xsd:maxLength value="255"/>
        </xsd:restriction>
      </xsd:simpleType>
    </xsd:element>
    <xsd:element name="CWDPOID" ma:index="25" nillable="true" ma:displayName="CWDPOID" ma:internalName="CWDPOID" ma:readOnly="true">
      <xsd:simpleType>
        <xsd:restriction base="dms:Number"/>
      </xsd:simpleType>
    </xsd:element>
    <xsd:element name="CWDPOLGUID" ma:index="26" nillable="true" ma:displayName="CWDPOLGUID" ma:internalName="CWDPOLGUID" ma:readOnly="true">
      <xsd:simpleType>
        <xsd:restriction base="dms:Text"/>
      </xsd:simpleType>
    </xsd:element>
    <xsd:element name="CWDPOSURL" ma:index="27" nillable="true" ma:displayName="CWDPOSURL" ma:internalName="CWDPOSURL" ma:readOnly="true">
      <xsd:simpleType>
        <xsd:restriction base="dms:Text"/>
      </xsd:simpleType>
    </xsd:element>
    <xsd:element name="CY_x0020_TOM" ma:index="28" nillable="true" ma:displayName="CY TOM" ma:description="ONLY USED FOR GAJSC TOPIC OF THE MONTH PRESENTATIONS.  ALL OTHER CATEGORES SHOULD LEAVE THIS BLANK." ma:format="Dropdown" ma:internalName="CY_x0020_TOM">
      <xsd:simpleType>
        <xsd:restriction base="dms:Choice">
          <xsd:enumeration value="N/A"/>
          <xsd:enumeration value="Guidance"/>
          <xsd:enumeration value="CY13"/>
          <xsd:enumeration value="CY14"/>
          <xsd:enumeration value="CY15"/>
          <xsd:enumeration value="CY16"/>
          <xsd:enumeration value="CY17"/>
          <xsd:enumeration value="CY18"/>
          <xsd:enumeration value="CY19"/>
          <xsd:enumeration value="CY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5YDFD77UPU3F-113-352</_dlc_DocId>
    <_dlc_DocIdUrl xmlns="04289566-cf42-4ce7-aa7c-2469c3d4502e">
      <Url>https://avssp.faa.gov/avs/afsfaast/_layouts/15/DocIdRedir.aspx?ID=5YDFD77UPU3F-113-352</Url>
      <Description>5YDFD77UPU3F-113-352</Description>
    </_dlc_DocIdUrl>
    <Stage xmlns="ecb542af-4174-46c9-a9bc-633fc49e6e57">Approved</Stage>
    <Description0 xmlns="ecb542af-4174-46c9-a9bc-633fc49e6e57">Topic of the Month - October 2017 - Compliance Phlosophy  and Remedial Training- PPT</Description0>
    <Remarks xmlns="ecb542af-4174-46c9-a9bc-633fc49e6e57" xsi:nil="true"/>
    <CY_x0020_TOM xmlns="ecb542af-4174-46c9-a9bc-633fc49e6e57">CY16</CY_x0020_TOM>
    <Sub_x0020_Category xmlns="ecb542af-4174-46c9-a9bc-633fc49e6e57">GAJSC CY16</Sub_x0020_Category>
    <Document_x0020_Category xmlns="ecb542af-4174-46c9-a9bc-633fc49e6e57">Operations</Document_x0020_Category>
    <Reviewer xmlns="ecb542af-4174-46c9-a9bc-633fc49e6e57" xsi:nil="true"/>
    <Expiration_x0020_Date0 xmlns="ecb542af-4174-46c9-a9bc-633fc49e6e57">2016-06-17T04:00:00+00:00</Expiration_x0020_Date0>
    <Date_x0020_Released xmlns="ecb542af-4174-46c9-a9bc-633fc49e6e57">2016-06-17T04:00:00+00:00</Date_x0020_Release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354D82-83F2-4367-9FE5-2A01BFADA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ecb542af-4174-46c9-a9bc-633fc49e6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0B80675E-01F7-49AA-B61E-EE85CFCAD03B}">
  <ds:schemaRefs>
    <ds:schemaRef ds:uri="http://purl.org/dc/elements/1.1/"/>
    <ds:schemaRef ds:uri="http://schemas.microsoft.com/office/2006/metadata/properties"/>
    <ds:schemaRef ds:uri="http://www.w3.org/XML/1998/namespace"/>
    <ds:schemaRef ds:uri="ecb542af-4174-46c9-a9bc-633fc49e6e57"/>
    <ds:schemaRef ds:uri="04289566-cf42-4ce7-aa7c-2469c3d4502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8416</TotalTime>
  <Words>2754</Words>
  <Application>Microsoft Office PowerPoint</Application>
  <PresentationFormat>On-screen Show (4:3)</PresentationFormat>
  <Paragraphs>265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1_Custom Design</vt:lpstr>
      <vt:lpstr>Topic of the Month October </vt:lpstr>
      <vt:lpstr>Welcome</vt:lpstr>
      <vt:lpstr>Overview  </vt:lpstr>
      <vt:lpstr>PowerPoint Presentation</vt:lpstr>
      <vt:lpstr>Compliance Philosophy Goal</vt:lpstr>
      <vt:lpstr>Improving Safety</vt:lpstr>
      <vt:lpstr>Improving Safety (cont.)</vt:lpstr>
      <vt:lpstr>Fix The Problem</vt:lpstr>
      <vt:lpstr>Root Cause</vt:lpstr>
      <vt:lpstr>Compliance Action</vt:lpstr>
      <vt:lpstr>Willing &amp; Able</vt:lpstr>
      <vt:lpstr>What are Compliance Actions?</vt:lpstr>
      <vt:lpstr>Compliance Action (cont.)</vt:lpstr>
      <vt:lpstr>On The Spot Correction</vt:lpstr>
      <vt:lpstr>Counseling</vt:lpstr>
      <vt:lpstr>Additional Training</vt:lpstr>
      <vt:lpstr>The FAASTeam &amp; Remedial Training (RT)</vt:lpstr>
      <vt:lpstr>Remedial Training Basics</vt:lpstr>
      <vt:lpstr>Education</vt:lpstr>
      <vt:lpstr>Improvements to Systems, Procedures &amp; Training Programs </vt:lpstr>
      <vt:lpstr>What does this mean to you?</vt:lpstr>
      <vt:lpstr>In Summary</vt:lpstr>
      <vt:lpstr>Questions?</vt:lpstr>
      <vt:lpstr>Proficiency and Peace of Mind</vt:lpstr>
      <vt:lpstr>Thank you for attending </vt:lpstr>
      <vt:lpstr>Topic of the Month October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October 2017 - Compliance Phlosophy - PPT</dc:title>
  <dc:creator>MTONEY</dc:creator>
  <cp:lastModifiedBy>Buskirk, Tina B (FAA)</cp:lastModifiedBy>
  <cp:revision>334</cp:revision>
  <dcterms:created xsi:type="dcterms:W3CDTF">2005-01-28T20:32:53Z</dcterms:created>
  <dcterms:modified xsi:type="dcterms:W3CDTF">2016-07-08T19:03:11Z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0x010100DC6E431FB91B47418957410D02BD7CEC</vt:lpwstr>
  </property>
  <property fmtid="{D5CDD505-2E9C-101B-9397-08002B2CF9AE}" pid="3" name="_dlc_DocIdItemGuid">
    <vt:lpwstr>0ea391a3-e179-43af-b7dd-4f1421be0a66</vt:lpwstr>
  </property>
</Properties>
</file>