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5" r:id="rId3"/>
    <p:sldId id="257" r:id="rId4"/>
    <p:sldId id="259" r:id="rId5"/>
    <p:sldId id="258" r:id="rId6"/>
    <p:sldId id="307" r:id="rId7"/>
    <p:sldId id="261" r:id="rId8"/>
    <p:sldId id="262" r:id="rId9"/>
    <p:sldId id="308" r:id="rId10"/>
    <p:sldId id="263" r:id="rId11"/>
    <p:sldId id="264" r:id="rId12"/>
    <p:sldId id="265" r:id="rId13"/>
    <p:sldId id="266" r:id="rId14"/>
    <p:sldId id="267" r:id="rId15"/>
    <p:sldId id="268" r:id="rId16"/>
    <p:sldId id="310" r:id="rId17"/>
    <p:sldId id="311" r:id="rId18"/>
    <p:sldId id="309" r:id="rId19"/>
    <p:sldId id="270" r:id="rId20"/>
    <p:sldId id="269" r:id="rId21"/>
    <p:sldId id="271" r:id="rId22"/>
    <p:sldId id="316" r:id="rId23"/>
    <p:sldId id="317" r:id="rId24"/>
    <p:sldId id="318" r:id="rId25"/>
    <p:sldId id="285" r:id="rId26"/>
    <p:sldId id="319" r:id="rId27"/>
    <p:sldId id="320" r:id="rId28"/>
    <p:sldId id="272" r:id="rId29"/>
    <p:sldId id="321" r:id="rId30"/>
    <p:sldId id="322" r:id="rId31"/>
    <p:sldId id="323" r:id="rId32"/>
    <p:sldId id="324" r:id="rId33"/>
    <p:sldId id="325" r:id="rId34"/>
    <p:sldId id="326" r:id="rId35"/>
    <p:sldId id="327" r:id="rId36"/>
    <p:sldId id="273" r:id="rId37"/>
    <p:sldId id="328" r:id="rId38"/>
    <p:sldId id="329" r:id="rId39"/>
    <p:sldId id="330" r:id="rId40"/>
    <p:sldId id="331" r:id="rId41"/>
    <p:sldId id="274" r:id="rId42"/>
    <p:sldId id="332" r:id="rId43"/>
    <p:sldId id="333" r:id="rId44"/>
    <p:sldId id="312"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3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12/14/15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12/14/15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12/14/15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cap="small" dirty="0" smtClean="0"/>
              <a:t>US Commercial Space Launch Competitiveness Act</a:t>
            </a:r>
            <a:endParaRPr lang="en-US" cap="small" dirty="0"/>
          </a:p>
        </p:txBody>
      </p:sp>
      <p:sp>
        <p:nvSpPr>
          <p:cNvPr id="3" name="Subtitle 2"/>
          <p:cNvSpPr>
            <a:spLocks noGrp="1"/>
          </p:cNvSpPr>
          <p:nvPr>
            <p:ph type="subTitle" idx="1"/>
          </p:nvPr>
        </p:nvSpPr>
        <p:spPr/>
        <p:txBody>
          <a:bodyPr>
            <a:normAutofit fontScale="85000" lnSpcReduction="20000"/>
          </a:bodyPr>
          <a:lstStyle/>
          <a:p>
            <a:r>
              <a:rPr lang="en-US" cap="small" dirty="0" smtClean="0"/>
              <a:t>Dr. Sarah J. Nilsson, Esq.</a:t>
            </a:r>
          </a:p>
          <a:p>
            <a:r>
              <a:rPr lang="en-US" cap="small" dirty="0" smtClean="0"/>
              <a:t>A</a:t>
            </a:r>
            <a:r>
              <a:rPr lang="en-US" cap="small" baseline="30000" dirty="0" smtClean="0"/>
              <a:t>3</a:t>
            </a:r>
            <a:r>
              <a:rPr lang="en-US" cap="small" dirty="0" smtClean="0"/>
              <a:t>IR Conference </a:t>
            </a:r>
          </a:p>
          <a:p>
            <a:r>
              <a:rPr lang="en-US" cap="small" dirty="0" smtClean="0"/>
              <a:t>January 2016</a:t>
            </a:r>
          </a:p>
        </p:txBody>
      </p:sp>
    </p:spTree>
    <p:extLst>
      <p:ext uri="{BB962C8B-B14F-4D97-AF65-F5344CB8AC3E}">
        <p14:creationId xmlns:p14="http://schemas.microsoft.com/office/powerpoint/2010/main" val="171207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On May 21, 1958, Senator A. S. "Mike" Monroney (D-OK) introduced a bill to create an independent Federal Aviation Agency to provide for the </a:t>
            </a: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safe and efficient use of national airspace</a:t>
            </a:r>
            <a:r>
              <a:rPr lang="en-US" dirty="0"/>
              <a:t>. Two months later, on August 23, 1958, the President signed the Federal Aviation Act, which transferred the Civil Aeronautics Authority's functions to a new independent Federal Aviation Agency responsible for civil aviation safety. </a:t>
            </a:r>
            <a:endParaRPr lang="en-US" dirty="0" smtClean="0"/>
          </a:p>
        </p:txBody>
      </p:sp>
    </p:spTree>
    <p:extLst>
      <p:ext uri="{BB962C8B-B14F-4D97-AF65-F5344CB8AC3E}">
        <p14:creationId xmlns:p14="http://schemas.microsoft.com/office/powerpoint/2010/main" val="90461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00200"/>
            <a:ext cx="3746243" cy="4525963"/>
          </a:xfrm>
        </p:spPr>
        <p:txBody>
          <a:bodyPr/>
          <a:lstStyle/>
          <a:p>
            <a:pPr marL="0" indent="0" algn="ctr">
              <a:buNone/>
            </a:pPr>
            <a:r>
              <a:rPr lang="en-US" dirty="0" smtClean="0"/>
              <a:t>“</a:t>
            </a:r>
            <a:r>
              <a:rPr lang="en-US" dirty="0"/>
              <a:t>Our continuing mission is to provide the safest, most efficient aerospace system in the world.”</a:t>
            </a:r>
          </a:p>
          <a:p>
            <a:pPr marL="0" indent="0">
              <a:buNone/>
            </a:pPr>
            <a:endParaRPr lang="en-US" dirty="0"/>
          </a:p>
        </p:txBody>
      </p:sp>
      <p:sp>
        <p:nvSpPr>
          <p:cNvPr id="4" name="TextBox 3"/>
          <p:cNvSpPr txBox="1"/>
          <p:nvPr/>
        </p:nvSpPr>
        <p:spPr>
          <a:xfrm>
            <a:off x="4762894" y="5756831"/>
            <a:ext cx="3923906" cy="369332"/>
          </a:xfrm>
          <a:prstGeom prst="rect">
            <a:avLst/>
          </a:prstGeom>
          <a:noFill/>
        </p:spPr>
        <p:txBody>
          <a:bodyPr wrap="square" rtlCol="0">
            <a:spAutoFit/>
          </a:bodyPr>
          <a:lstStyle/>
          <a:p>
            <a:pPr algn="ctr"/>
            <a:r>
              <a:rPr lang="en-US" dirty="0" smtClean="0"/>
              <a:t>Michael Huerta, Administrator</a:t>
            </a:r>
            <a:endParaRPr lang="en-US" dirty="0"/>
          </a:p>
        </p:txBody>
      </p:sp>
      <p:pic>
        <p:nvPicPr>
          <p:cNvPr id="5" name="Picture 4" descr="Huerta_hi_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624" y="1799068"/>
            <a:ext cx="3082889" cy="3957763"/>
          </a:xfrm>
          <a:prstGeom prst="rect">
            <a:avLst/>
          </a:prstGeom>
        </p:spPr>
      </p:pic>
    </p:spTree>
    <p:extLst>
      <p:ext uri="{BB962C8B-B14F-4D97-AF65-F5344CB8AC3E}">
        <p14:creationId xmlns:p14="http://schemas.microsoft.com/office/powerpoint/2010/main" val="368998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The Commercial Space Launch Amendments Act (CSLAA) of 2004 assigned the FAA the responsibility for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regulating commercial human space flight</a:t>
            </a:r>
            <a:r>
              <a:rPr lang="en-US" dirty="0" smtClean="0"/>
              <a:t>. </a:t>
            </a:r>
            <a:endParaRPr lang="en-US" dirty="0"/>
          </a:p>
          <a:p>
            <a:pPr marL="0" indent="0" algn="ctr">
              <a:buNone/>
            </a:pPr>
            <a:r>
              <a:rPr lang="en-US" dirty="0" smtClean="0"/>
              <a:t>In December 2006, the FAA issued human space flight regulations in accordance with its authority to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protect public health and safety</a:t>
            </a:r>
            <a:r>
              <a:rPr lang="en-US" dirty="0" smtClean="0"/>
              <a:t>. </a:t>
            </a:r>
            <a:endParaRPr lang="en-US" dirty="0"/>
          </a:p>
        </p:txBody>
      </p:sp>
    </p:spTree>
    <p:extLst>
      <p:ext uri="{BB962C8B-B14F-4D97-AF65-F5344CB8AC3E}">
        <p14:creationId xmlns:p14="http://schemas.microsoft.com/office/powerpoint/2010/main" val="392997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The CSLAA prohibits the FAA from proposing regulations governing the design or operation of a launch vehicle to protect the health and safety of crew and space flight participants until October 2015, or until a design feature or operating practice has resulted in a serious or fatal injury, or contributed to an event that posed a high risk of causing a death or serious injury, to crew or space flight participants during a licensed or permitted commercial human space flight.</a:t>
            </a:r>
            <a:endParaRPr lang="en-US" sz="2400" dirty="0"/>
          </a:p>
        </p:txBody>
      </p:sp>
    </p:spTree>
    <p:extLst>
      <p:ext uri="{BB962C8B-B14F-4D97-AF65-F5344CB8AC3E}">
        <p14:creationId xmlns:p14="http://schemas.microsoft.com/office/powerpoint/2010/main" val="161364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Until such time, the CSLAA only requires that a space flight participant be informed of the risks of taking a ride on a rocket.</a:t>
            </a:r>
          </a:p>
          <a:p>
            <a:pPr marL="0" indent="0" algn="ctr">
              <a:buNone/>
            </a:pPr>
            <a:r>
              <a:rPr lang="en-US" dirty="0" smtClean="0"/>
              <a:t>The FAA may also issue regulations setting reasonable requirements for space flight participants, including medical and training requirements.</a:t>
            </a:r>
            <a:endParaRPr lang="en-US" dirty="0"/>
          </a:p>
        </p:txBody>
      </p:sp>
    </p:spTree>
    <p:extLst>
      <p:ext uri="{BB962C8B-B14F-4D97-AF65-F5344CB8AC3E}">
        <p14:creationId xmlns:p14="http://schemas.microsoft.com/office/powerpoint/2010/main" val="26223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The CSLAA mandates that any regulations governing the design or operation of a launch vehicle to protect the health and safety of crew and space flight participants must take into consideration the evolving standards of safety in the commercial space flight industry. </a:t>
            </a:r>
            <a:endParaRPr lang="en-US" dirty="0"/>
          </a:p>
        </p:txBody>
      </p:sp>
    </p:spTree>
    <p:extLst>
      <p:ext uri="{BB962C8B-B14F-4D97-AF65-F5344CB8AC3E}">
        <p14:creationId xmlns:p14="http://schemas.microsoft.com/office/powerpoint/2010/main" val="344025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dirty="0" smtClean="0"/>
              <a:t>Limits in Regulatory Authority</a:t>
            </a:r>
          </a:p>
          <a:p>
            <a:pPr marL="0" indent="0" algn="ctr">
              <a:buNone/>
            </a:pPr>
            <a:r>
              <a:rPr lang="en-US" dirty="0" smtClean="0"/>
              <a:t>The U.S Congress has only incrementally expanded DOT/FAA authority over commercial space transportation</a:t>
            </a:r>
          </a:p>
          <a:p>
            <a:pPr marL="0" indent="0" algn="ctr">
              <a:buNone/>
            </a:pPr>
            <a:r>
              <a:rPr lang="en-US" dirty="0" smtClean="0"/>
              <a:t>1984 – included launch authority</a:t>
            </a:r>
          </a:p>
          <a:p>
            <a:pPr marL="0" indent="0" algn="ctr">
              <a:buNone/>
            </a:pPr>
            <a:r>
              <a:rPr lang="en-US" dirty="0" smtClean="0"/>
              <a:t>1998 – added reentry authority</a:t>
            </a:r>
          </a:p>
          <a:p>
            <a:pPr marL="0" indent="0" algn="ctr">
              <a:buNone/>
            </a:pPr>
            <a:r>
              <a:rPr lang="en-US" dirty="0" smtClean="0"/>
              <a:t>2004 – added firm authority over commercial human space flight</a:t>
            </a:r>
            <a:endParaRPr lang="en-US" dirty="0"/>
          </a:p>
        </p:txBody>
      </p:sp>
    </p:spTree>
    <p:extLst>
      <p:ext uri="{BB962C8B-B14F-4D97-AF65-F5344CB8AC3E}">
        <p14:creationId xmlns:p14="http://schemas.microsoft.com/office/powerpoint/2010/main" val="114794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Limits in Regulatory Authority</a:t>
            </a:r>
          </a:p>
          <a:p>
            <a:pPr marL="0" indent="0" algn="ctr">
              <a:buNone/>
            </a:pPr>
            <a:r>
              <a:rPr lang="en-US" dirty="0" smtClean="0"/>
              <a:t>U.S. law contains limitations on FAA authority</a:t>
            </a:r>
          </a:p>
          <a:p>
            <a:pPr marL="0" indent="0" algn="ctr">
              <a:buNone/>
            </a:pPr>
            <a:r>
              <a:rPr lang="en-US" dirty="0" smtClean="0"/>
              <a:t>The FAA can only regulate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to the extent necessary</a:t>
            </a:r>
          </a:p>
          <a:p>
            <a:pPr marL="0" indent="0" algn="ctr">
              <a:buNone/>
            </a:pPr>
            <a:r>
              <a:rPr lang="en-US" dirty="0"/>
              <a:t>The FAA </a:t>
            </a:r>
            <a:r>
              <a:rPr lang="en-US" dirty="0" smtClean="0"/>
              <a:t>does not certify space launch vehicles – </a:t>
            </a:r>
          </a:p>
          <a:p>
            <a:pPr marL="0" indent="0" algn="ctr">
              <a:buNone/>
            </a:pPr>
            <a:r>
              <a:rPr lang="en-US" dirty="0" smtClean="0"/>
              <a:t>it licenses the launch operation</a:t>
            </a:r>
          </a:p>
          <a:p>
            <a:pPr marL="0" indent="0" algn="ctr">
              <a:buNone/>
            </a:pPr>
            <a:r>
              <a:rPr lang="en-US" dirty="0" smtClean="0"/>
              <a:t>Mission success is the responsibility of the commercial launch operator </a:t>
            </a:r>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7403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2 at 7.21.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0"/>
            <a:ext cx="9144000" cy="5834953"/>
          </a:xfrm>
          <a:prstGeom prst="rect">
            <a:avLst/>
          </a:prstGeom>
        </p:spPr>
      </p:pic>
    </p:spTree>
    <p:extLst>
      <p:ext uri="{BB962C8B-B14F-4D97-AF65-F5344CB8AC3E}">
        <p14:creationId xmlns:p14="http://schemas.microsoft.com/office/powerpoint/2010/main" val="213610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atured-space-polic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693"/>
            <a:ext cx="9144000" cy="5145307"/>
          </a:xfrm>
          <a:prstGeom prst="rect">
            <a:avLst/>
          </a:prstGeom>
        </p:spPr>
      </p:pic>
      <p:sp>
        <p:nvSpPr>
          <p:cNvPr id="3" name="TextBox 2"/>
          <p:cNvSpPr txBox="1"/>
          <p:nvPr/>
        </p:nvSpPr>
        <p:spPr>
          <a:xfrm>
            <a:off x="378008" y="272638"/>
            <a:ext cx="8376644" cy="2923877"/>
          </a:xfrm>
          <a:prstGeom prst="rect">
            <a:avLst/>
          </a:prstGeom>
          <a:noFill/>
        </p:spPr>
        <p:txBody>
          <a:bodyPr wrap="square" rtlCol="0">
            <a:spAutoFit/>
          </a:bodyPr>
          <a:lstStyle/>
          <a:p>
            <a:pPr algn="ctr"/>
            <a:r>
              <a:rPr lang="en-US" sz="3200" dirty="0" smtClean="0"/>
              <a:t>Background is over</a:t>
            </a:r>
          </a:p>
          <a:p>
            <a:pPr algn="ctr"/>
            <a:endParaRPr lang="en-US" sz="2400" dirty="0" smtClean="0"/>
          </a:p>
          <a:p>
            <a:pPr algn="ctr"/>
            <a:r>
              <a:rPr lang="en-US" sz="3200" dirty="0" smtClean="0"/>
              <a:t>Now for the </a:t>
            </a:r>
          </a:p>
          <a:p>
            <a:pPr algn="ctr"/>
            <a:endParaRPr lang="en-US" sz="3200" dirty="0"/>
          </a:p>
          <a:p>
            <a:pPr algn="ctr"/>
            <a:r>
              <a:rPr lang="en-US" sz="3200" dirty="0" smtClean="0"/>
              <a:t>US Commercial Space Launch </a:t>
            </a:r>
          </a:p>
          <a:p>
            <a:pPr algn="ctr"/>
            <a:r>
              <a:rPr lang="en-US" sz="3200" dirty="0" smtClean="0"/>
              <a:t>Competitiveness Act</a:t>
            </a:r>
            <a:endParaRPr lang="en-US" sz="3200" dirty="0"/>
          </a:p>
        </p:txBody>
      </p:sp>
    </p:spTree>
    <p:extLst>
      <p:ext uri="{BB962C8B-B14F-4D97-AF65-F5344CB8AC3E}">
        <p14:creationId xmlns:p14="http://schemas.microsoft.com/office/powerpoint/2010/main" val="1347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2-13 at 2.49.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9144000" cy="5420299"/>
          </a:xfrm>
          <a:prstGeom prst="rect">
            <a:avLst/>
          </a:prstGeom>
        </p:spPr>
      </p:pic>
    </p:spTree>
    <p:extLst>
      <p:ext uri="{BB962C8B-B14F-4D97-AF65-F5344CB8AC3E}">
        <p14:creationId xmlns:p14="http://schemas.microsoft.com/office/powerpoint/2010/main" val="23320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1583759"/>
          </a:xfrm>
        </p:spPr>
        <p:txBody>
          <a:bodyPr>
            <a:normAutofit/>
          </a:bodyPr>
          <a:lstStyle/>
          <a:p>
            <a:r>
              <a:rPr lang="en-US" sz="4000" cap="small" dirty="0"/>
              <a:t>US Commercial Space Launch </a:t>
            </a:r>
            <a:br>
              <a:rPr lang="en-US" sz="4000" cap="small" dirty="0"/>
            </a:br>
            <a:r>
              <a:rPr lang="en-US" sz="4000" cap="small" dirty="0"/>
              <a:t>Competitiveness Act</a:t>
            </a:r>
          </a:p>
        </p:txBody>
      </p:sp>
      <p:sp>
        <p:nvSpPr>
          <p:cNvPr id="3" name="Content Placeholder 2"/>
          <p:cNvSpPr>
            <a:spLocks noGrp="1"/>
          </p:cNvSpPr>
          <p:nvPr>
            <p:ph idx="1"/>
          </p:nvPr>
        </p:nvSpPr>
        <p:spPr>
          <a:xfrm>
            <a:off x="457200" y="2192141"/>
            <a:ext cx="8229600" cy="3934022"/>
          </a:xfrm>
        </p:spPr>
        <p:txBody>
          <a:bodyPr>
            <a:normAutofit/>
          </a:bodyPr>
          <a:lstStyle/>
          <a:p>
            <a:pPr marL="0" indent="0" algn="ctr">
              <a:buNone/>
            </a:pPr>
            <a:r>
              <a:rPr lang="en-US" sz="2800" cap="small" dirty="0" smtClean="0"/>
              <a:t>Title I – Spurring Private Aerospace Competitiveness and Entrepreneurship</a:t>
            </a:r>
          </a:p>
          <a:p>
            <a:pPr marL="0" indent="0" algn="ctr">
              <a:buNone/>
            </a:pPr>
            <a:r>
              <a:rPr lang="en-US" sz="2800" cap="small" dirty="0" smtClean="0"/>
              <a:t>Title II – Commercial Remote Sensing</a:t>
            </a:r>
            <a:endParaRPr lang="en-US" sz="2800" cap="small" dirty="0"/>
          </a:p>
          <a:p>
            <a:pPr marL="0" indent="0" algn="ctr">
              <a:buNone/>
            </a:pPr>
            <a:r>
              <a:rPr lang="en-US" sz="2800" cap="small" dirty="0" smtClean="0"/>
              <a:t>Title III </a:t>
            </a:r>
            <a:r>
              <a:rPr lang="en-US" sz="2800" cap="small" dirty="0"/>
              <a:t>– </a:t>
            </a:r>
            <a:r>
              <a:rPr lang="en-US" sz="2800" cap="small" dirty="0" smtClean="0"/>
              <a:t>Office of Space Commerce</a:t>
            </a:r>
          </a:p>
          <a:p>
            <a:pPr marL="0" indent="0" algn="ctr">
              <a:buNone/>
            </a:pPr>
            <a:r>
              <a:rPr lang="en-US" sz="2800" cap="small" dirty="0" smtClean="0"/>
              <a:t>Title IV – Space Resource Exploration and Utilization</a:t>
            </a:r>
            <a:endParaRPr lang="en-US" sz="2800" cap="small" dirty="0"/>
          </a:p>
        </p:txBody>
      </p:sp>
    </p:spTree>
    <p:extLst>
      <p:ext uri="{BB962C8B-B14F-4D97-AF65-F5344CB8AC3E}">
        <p14:creationId xmlns:p14="http://schemas.microsoft.com/office/powerpoint/2010/main" val="331272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2294316"/>
          </a:xfrm>
        </p:spPr>
        <p:txBody>
          <a:bodyPr>
            <a:normAutofit/>
          </a:bodyPr>
          <a:lstStyle/>
          <a:p>
            <a:r>
              <a:rPr lang="en-US" cap="small" dirty="0" smtClean="0"/>
              <a:t>Title I </a:t>
            </a:r>
            <a:br>
              <a:rPr lang="en-US" cap="small" dirty="0" smtClean="0"/>
            </a:br>
            <a:r>
              <a:rPr lang="en-US" sz="3100" cap="small" dirty="0" smtClean="0"/>
              <a:t>Spurring Private Aerospace Competitiveness and Entrepreneurship - Space Act of 2015</a:t>
            </a:r>
            <a:endParaRPr lang="en-US" sz="3100" cap="small" dirty="0"/>
          </a:p>
        </p:txBody>
      </p:sp>
      <p:sp>
        <p:nvSpPr>
          <p:cNvPr id="3" name="Content Placeholder 2"/>
          <p:cNvSpPr>
            <a:spLocks noGrp="1"/>
          </p:cNvSpPr>
          <p:nvPr>
            <p:ph idx="1"/>
          </p:nvPr>
        </p:nvSpPr>
        <p:spPr>
          <a:xfrm>
            <a:off x="457200" y="3023643"/>
            <a:ext cx="8229600" cy="3102520"/>
          </a:xfrm>
        </p:spPr>
        <p:txBody>
          <a:bodyPr>
            <a:normAutofit fontScale="92500"/>
          </a:bodyPr>
          <a:lstStyle/>
          <a:p>
            <a:pPr marL="0" indent="0" algn="ctr">
              <a:buNone/>
            </a:pPr>
            <a:r>
              <a:rPr lang="en-US" dirty="0" smtClean="0"/>
              <a:t>United States Code</a:t>
            </a:r>
          </a:p>
          <a:p>
            <a:pPr marL="0" indent="0" algn="ctr">
              <a:buNone/>
            </a:pPr>
            <a:r>
              <a:rPr lang="en-US" dirty="0" smtClean="0"/>
              <a:t>Title 51 – National and Commercial Space Programs</a:t>
            </a:r>
          </a:p>
          <a:p>
            <a:pPr marL="0" indent="0" algn="ctr">
              <a:buNone/>
            </a:pPr>
            <a:r>
              <a:rPr lang="en-US" dirty="0" smtClean="0"/>
              <a:t>Chapter 509 – Commercial Space Launch Activities</a:t>
            </a:r>
          </a:p>
        </p:txBody>
      </p:sp>
    </p:spTree>
    <p:extLst>
      <p:ext uri="{BB962C8B-B14F-4D97-AF65-F5344CB8AC3E}">
        <p14:creationId xmlns:p14="http://schemas.microsoft.com/office/powerpoint/2010/main" val="57038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19600"/>
          </a:xfrm>
        </p:spPr>
        <p:txBody>
          <a:bodyPr>
            <a:normAutofit fontScale="90000"/>
          </a:bodyPr>
          <a:lstStyle/>
          <a:p>
            <a:r>
              <a:rPr lang="en-US" sz="4000" cap="small" dirty="0" smtClean="0"/>
              <a:t>Section 102 – International Launch Competitiveness</a:t>
            </a:r>
            <a:endParaRPr lang="en-US" sz="4000" cap="small" dirty="0"/>
          </a:p>
        </p:txBody>
      </p:sp>
      <p:sp>
        <p:nvSpPr>
          <p:cNvPr id="3" name="Content Placeholder 2"/>
          <p:cNvSpPr>
            <a:spLocks noGrp="1"/>
          </p:cNvSpPr>
          <p:nvPr>
            <p:ph idx="1"/>
          </p:nvPr>
        </p:nvSpPr>
        <p:spPr>
          <a:xfrm>
            <a:off x="457200" y="2040959"/>
            <a:ext cx="8229600" cy="4550582"/>
          </a:xfrm>
        </p:spPr>
        <p:txBody>
          <a:bodyPr>
            <a:normAutofit/>
          </a:bodyPr>
          <a:lstStyle/>
          <a:p>
            <a:pPr marL="0" indent="0" algn="ctr">
              <a:buNone/>
            </a:pPr>
            <a:r>
              <a:rPr lang="en-US" dirty="0" smtClean="0"/>
              <a:t>It is the sense of Congress that it is in the public interest to update the methodology used to calculate the maximum probable loss from claims arising under 51 USC § 50913</a:t>
            </a:r>
            <a:endParaRPr lang="en-US" dirty="0"/>
          </a:p>
        </p:txBody>
      </p:sp>
    </p:spTree>
    <p:extLst>
      <p:ext uri="{BB962C8B-B14F-4D97-AF65-F5344CB8AC3E}">
        <p14:creationId xmlns:p14="http://schemas.microsoft.com/office/powerpoint/2010/main" val="169337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370782"/>
          </a:xfrm>
        </p:spPr>
        <p:txBody>
          <a:bodyPr>
            <a:normAutofit/>
          </a:bodyPr>
          <a:lstStyle/>
          <a:p>
            <a:r>
              <a:rPr lang="en-US" sz="3600" cap="small" dirty="0" smtClean="0"/>
              <a:t>Section 103 – Indemnification for Space Flight Participants</a:t>
            </a:r>
            <a:endParaRPr lang="en-US" sz="3600" cap="small" dirty="0"/>
          </a:p>
        </p:txBody>
      </p:sp>
      <p:sp>
        <p:nvSpPr>
          <p:cNvPr id="3" name="Content Placeholder 2"/>
          <p:cNvSpPr>
            <a:spLocks noGrp="1"/>
          </p:cNvSpPr>
          <p:nvPr>
            <p:ph idx="1"/>
          </p:nvPr>
        </p:nvSpPr>
        <p:spPr>
          <a:xfrm>
            <a:off x="457200" y="1874659"/>
            <a:ext cx="8229600" cy="4716882"/>
          </a:xfrm>
        </p:spPr>
        <p:txBody>
          <a:bodyPr>
            <a:normAutofit/>
          </a:bodyPr>
          <a:lstStyle/>
          <a:p>
            <a:pPr marL="0" indent="0" algn="ctr">
              <a:buNone/>
            </a:pPr>
            <a:r>
              <a:rPr lang="en-US" dirty="0" smtClean="0"/>
              <a:t>Add: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Space Flight Participants</a:t>
            </a:r>
            <a:endParaRPr lang="en-US" dirty="0" smtClean="0"/>
          </a:p>
          <a:p>
            <a:pPr marL="0" indent="0" algn="ctr">
              <a:buNone/>
            </a:pPr>
            <a:endParaRPr lang="en-US" dirty="0"/>
          </a:p>
        </p:txBody>
      </p:sp>
    </p:spTree>
    <p:extLst>
      <p:ext uri="{BB962C8B-B14F-4D97-AF65-F5344CB8AC3E}">
        <p14:creationId xmlns:p14="http://schemas.microsoft.com/office/powerpoint/2010/main" val="221890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370782"/>
          </a:xfrm>
        </p:spPr>
        <p:txBody>
          <a:bodyPr>
            <a:normAutofit/>
          </a:bodyPr>
          <a:lstStyle/>
          <a:p>
            <a:r>
              <a:rPr lang="en-US" sz="3600" cap="small" dirty="0" smtClean="0"/>
              <a:t>Section 104 – Launch License Flexibility</a:t>
            </a:r>
            <a:br>
              <a:rPr lang="en-US" sz="3600" cap="small" dirty="0" smtClean="0"/>
            </a:br>
            <a:endParaRPr lang="en-US" sz="3600" cap="small" dirty="0"/>
          </a:p>
        </p:txBody>
      </p:sp>
      <p:sp>
        <p:nvSpPr>
          <p:cNvPr id="3" name="Content Placeholder 2"/>
          <p:cNvSpPr>
            <a:spLocks noGrp="1"/>
          </p:cNvSpPr>
          <p:nvPr>
            <p:ph idx="1"/>
          </p:nvPr>
        </p:nvSpPr>
        <p:spPr>
          <a:xfrm>
            <a:off x="457200" y="1874659"/>
            <a:ext cx="8229600" cy="4716882"/>
          </a:xfrm>
        </p:spPr>
        <p:txBody>
          <a:bodyPr>
            <a:normAutofit/>
          </a:bodyPr>
          <a:lstStyle/>
          <a:p>
            <a:pPr marL="0" indent="0" algn="ctr">
              <a:buNone/>
            </a:pPr>
            <a:r>
              <a:rPr lang="en-US" dirty="0" smtClean="0"/>
              <a:t>New language: </a:t>
            </a: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eusable Launch Vehicles that will be launched into a suborbital trajectory </a:t>
            </a:r>
          </a:p>
          <a:p>
            <a:pPr marL="0" indent="0" algn="ctr">
              <a:buNone/>
            </a:pPr>
            <a:r>
              <a:rPr lang="en-US" dirty="0" smtClean="0"/>
              <a:t>and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Suborbital Rocket</a:t>
            </a:r>
          </a:p>
          <a:p>
            <a:pPr marL="0" indent="0" algn="ctr">
              <a:buNone/>
            </a:pPr>
            <a:endParaRPr lang="en-US" dirty="0"/>
          </a:p>
        </p:txBody>
      </p:sp>
    </p:spTree>
    <p:extLst>
      <p:ext uri="{BB962C8B-B14F-4D97-AF65-F5344CB8AC3E}">
        <p14:creationId xmlns:p14="http://schemas.microsoft.com/office/powerpoint/2010/main" val="3655215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583759"/>
          </a:xfrm>
        </p:spPr>
        <p:txBody>
          <a:bodyPr>
            <a:normAutofit/>
          </a:bodyPr>
          <a:lstStyle/>
          <a:p>
            <a:r>
              <a:rPr lang="en-US" sz="4000" cap="small" dirty="0" smtClean="0"/>
              <a:t>Section 106 – Federal Jurisdiction</a:t>
            </a:r>
            <a:endParaRPr lang="en-US" sz="4000" cap="small" dirty="0"/>
          </a:p>
        </p:txBody>
      </p:sp>
      <p:sp>
        <p:nvSpPr>
          <p:cNvPr id="3" name="Content Placeholder 2"/>
          <p:cNvSpPr>
            <a:spLocks noGrp="1"/>
          </p:cNvSpPr>
          <p:nvPr>
            <p:ph idx="1"/>
          </p:nvPr>
        </p:nvSpPr>
        <p:spPr>
          <a:xfrm>
            <a:off x="457200" y="1224574"/>
            <a:ext cx="8229600" cy="5366967"/>
          </a:xfrm>
        </p:spPr>
        <p:txBody>
          <a:bodyPr>
            <a:normAutofit fontScale="92500" lnSpcReduction="20000"/>
          </a:bodyPr>
          <a:lstStyle/>
          <a:p>
            <a:pPr>
              <a:buFontTx/>
              <a:buChar char="-"/>
            </a:pPr>
            <a:r>
              <a:rPr lang="en-US" dirty="0"/>
              <a:t>50914 (Liability Insurance and Financial Responsibility </a:t>
            </a:r>
            <a:r>
              <a:rPr lang="en-US" dirty="0" smtClean="0"/>
              <a:t>Requirements)</a:t>
            </a:r>
          </a:p>
          <a:p>
            <a:pPr>
              <a:buFontTx/>
              <a:buChar char="-"/>
            </a:pPr>
            <a:r>
              <a:rPr lang="en-US" dirty="0" smtClean="0"/>
              <a:t>Adding new language </a:t>
            </a:r>
          </a:p>
          <a:p>
            <a:pPr>
              <a:buFontTx/>
              <a:buChar cha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Any claim by a third party or space flight participant for death, bodily injury, or property damage or loss resulting from an activity carried out under the license shall be the exclusive jurisdiction of the Federal courts.</a:t>
            </a:r>
            <a:endParaRPr lang="en-US" dirty="0" smtClean="0"/>
          </a:p>
        </p:txBody>
      </p:sp>
    </p:spTree>
    <p:extLst>
      <p:ext uri="{BB962C8B-B14F-4D97-AF65-F5344CB8AC3E}">
        <p14:creationId xmlns:p14="http://schemas.microsoft.com/office/powerpoint/2010/main" val="301871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583759"/>
          </a:xfrm>
        </p:spPr>
        <p:txBody>
          <a:bodyPr>
            <a:normAutofit/>
          </a:bodyPr>
          <a:lstStyle/>
          <a:p>
            <a:r>
              <a:rPr lang="en-US" sz="4000" cap="small" dirty="0" smtClean="0"/>
              <a:t>Section 107 – Cross Waivers</a:t>
            </a:r>
            <a:endParaRPr lang="en-US" sz="4000" cap="small" dirty="0"/>
          </a:p>
        </p:txBody>
      </p:sp>
      <p:sp>
        <p:nvSpPr>
          <p:cNvPr id="3" name="Content Placeholder 2"/>
          <p:cNvSpPr>
            <a:spLocks noGrp="1"/>
          </p:cNvSpPr>
          <p:nvPr>
            <p:ph idx="1"/>
          </p:nvPr>
        </p:nvSpPr>
        <p:spPr>
          <a:xfrm>
            <a:off x="457200" y="1224574"/>
            <a:ext cx="8229600" cy="5366967"/>
          </a:xfrm>
        </p:spPr>
        <p:txBody>
          <a:bodyPr>
            <a:normAutofit fontScale="92500"/>
          </a:bodyPr>
          <a:lstStyle/>
          <a:p>
            <a:pPr>
              <a:buFontTx/>
              <a:buChar char="-"/>
            </a:pPr>
            <a:r>
              <a:rPr lang="en-US" dirty="0" smtClean="0"/>
              <a:t>Adding new language </a:t>
            </a:r>
          </a:p>
          <a:p>
            <a:pPr>
              <a:buFontTx/>
              <a:buChar cha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Launch or reentry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license issued or transferred under this chapter shall contain a provision requiring the licensee or transferee to make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 reciprocal waiver of claims with applicable parties (contractors, subcontractors,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space flight participants, etc</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4157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583759"/>
          </a:xfrm>
        </p:spPr>
        <p:txBody>
          <a:bodyPr>
            <a:normAutofit/>
          </a:bodyPr>
          <a:lstStyle/>
          <a:p>
            <a:r>
              <a:rPr lang="en-US" sz="4000" cap="small" dirty="0" smtClean="0"/>
              <a:t>Section 108 – Space Authority</a:t>
            </a:r>
            <a:endParaRPr lang="en-US" sz="4000" cap="small" dirty="0"/>
          </a:p>
        </p:txBody>
      </p:sp>
      <p:sp>
        <p:nvSpPr>
          <p:cNvPr id="3" name="Content Placeholder 2"/>
          <p:cNvSpPr>
            <a:spLocks noGrp="1"/>
          </p:cNvSpPr>
          <p:nvPr>
            <p:ph idx="1"/>
          </p:nvPr>
        </p:nvSpPr>
        <p:spPr>
          <a:xfrm>
            <a:off x="457200" y="1224574"/>
            <a:ext cx="8229600" cy="5366967"/>
          </a:xfrm>
        </p:spPr>
        <p:txBody>
          <a:bodyPr>
            <a:normAutofit fontScale="85000" lnSpcReduction="20000"/>
          </a:bodyPr>
          <a:lstStyle/>
          <a:p>
            <a:pPr>
              <a:buFontTx/>
              <a:buChar char="-"/>
            </a:pPr>
            <a:r>
              <a:rPr lang="en-US" dirty="0" smtClean="0"/>
              <a:t>Not later than 120 days after enactment</a:t>
            </a:r>
          </a:p>
          <a:p>
            <a:pPr>
              <a:buFontTx/>
              <a:buChar char="-"/>
            </a:pPr>
            <a:r>
              <a:rPr lang="en-US" dirty="0" smtClean="0"/>
              <a:t>Director of Office of Science and technology Policy + Secretary of State + Secretary of Transportation + Administrator of NASA etc.</a:t>
            </a:r>
            <a:endParaRPr lang="en-US" dirty="0"/>
          </a:p>
          <a:p>
            <a:pPr>
              <a:buFontTx/>
              <a:buChar char="-"/>
            </a:pPr>
            <a:r>
              <a:rPr lang="en-US" dirty="0" smtClean="0"/>
              <a:t>Assess non-governmental activities in space</a:t>
            </a:r>
          </a:p>
          <a:p>
            <a:pPr>
              <a:buFontTx/>
              <a:buChar char="-"/>
            </a:pPr>
            <a:r>
              <a:rPr lang="en-US" dirty="0" smtClean="0"/>
              <a:t>Identify appropriate authorization/supervision</a:t>
            </a:r>
          </a:p>
          <a:p>
            <a:pPr>
              <a:buFontTx/>
              <a:buChar char="-"/>
            </a:pPr>
            <a:r>
              <a:rPr lang="en-US" dirty="0" smtClean="0"/>
              <a:t>Recommend safety approach to minimize burdens to industry</a:t>
            </a:r>
          </a:p>
          <a:p>
            <a:pPr>
              <a:buFontTx/>
              <a:buChar char="-"/>
            </a:pPr>
            <a:r>
              <a:rPr lang="en-US" dirty="0" smtClean="0"/>
              <a:t>Exception: ISS activities per NASA Act of 2010</a:t>
            </a:r>
          </a:p>
        </p:txBody>
      </p:sp>
    </p:spTree>
    <p:extLst>
      <p:ext uri="{BB962C8B-B14F-4D97-AF65-F5344CB8AC3E}">
        <p14:creationId xmlns:p14="http://schemas.microsoft.com/office/powerpoint/2010/main" val="1457237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109 – Orbital Traffic Management</a:t>
            </a:r>
            <a:endParaRPr lang="en-US" sz="4000" cap="small" dirty="0"/>
          </a:p>
        </p:txBody>
      </p:sp>
      <p:sp>
        <p:nvSpPr>
          <p:cNvPr id="3" name="Content Placeholder 2"/>
          <p:cNvSpPr>
            <a:spLocks noGrp="1"/>
          </p:cNvSpPr>
          <p:nvPr>
            <p:ph idx="1"/>
          </p:nvPr>
        </p:nvSpPr>
        <p:spPr>
          <a:xfrm>
            <a:off x="457200" y="2116550"/>
            <a:ext cx="8229600" cy="4474991"/>
          </a:xfrm>
        </p:spPr>
        <p:txBody>
          <a:bodyPr>
            <a:normAutofit/>
          </a:bodyPr>
          <a:lstStyle/>
          <a:p>
            <a:pPr marL="0" indent="0" algn="ctr">
              <a:buNone/>
            </a:pPr>
            <a:r>
              <a:rPr lang="en-US" dirty="0" smtClean="0"/>
              <a:t>It is the sense of Congress that an improved framework may be necessary for space traffic management of US government assets and US private sector assets in outer space and orbital debris mitigation</a:t>
            </a:r>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62982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110 – Space Surveillance and Situational Awareness Data</a:t>
            </a:r>
            <a:endParaRPr lang="en-US" sz="4000" cap="small" dirty="0"/>
          </a:p>
        </p:txBody>
      </p:sp>
      <p:sp>
        <p:nvSpPr>
          <p:cNvPr id="3" name="Content Placeholder 2"/>
          <p:cNvSpPr>
            <a:spLocks noGrp="1"/>
          </p:cNvSpPr>
          <p:nvPr>
            <p:ph idx="1"/>
          </p:nvPr>
        </p:nvSpPr>
        <p:spPr>
          <a:xfrm>
            <a:off x="457200" y="2116550"/>
            <a:ext cx="8229600" cy="4474991"/>
          </a:xfrm>
        </p:spPr>
        <p:txBody>
          <a:bodyPr>
            <a:normAutofit lnSpcReduction="10000"/>
          </a:bodyPr>
          <a:lstStyle/>
          <a:p>
            <a:pPr>
              <a:buFontTx/>
              <a:buChar char="-"/>
            </a:pPr>
            <a:r>
              <a:rPr lang="en-US" dirty="0" smtClean="0"/>
              <a:t>Not later than 120 days after enactment</a:t>
            </a:r>
          </a:p>
          <a:p>
            <a:pPr>
              <a:buFontTx/>
              <a:buChar char="-"/>
            </a:pPr>
            <a:r>
              <a:rPr lang="en-US" dirty="0" smtClean="0"/>
              <a:t>Study of feasibility of processing and releasing safety-related space situational awareness data and information to any entity consistent with national security interests and public safety obligations of the US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1918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Resolution (H.R.) 2262</a:t>
            </a:r>
            <a:endParaRPr lang="en-US" dirty="0"/>
          </a:p>
        </p:txBody>
      </p:sp>
      <p:sp>
        <p:nvSpPr>
          <p:cNvPr id="3" name="Content Placeholder 2"/>
          <p:cNvSpPr>
            <a:spLocks noGrp="1"/>
          </p:cNvSpPr>
          <p:nvPr>
            <p:ph idx="1"/>
          </p:nvPr>
        </p:nvSpPr>
        <p:spPr/>
        <p:txBody>
          <a:bodyPr/>
          <a:lstStyle/>
          <a:p>
            <a:r>
              <a:rPr lang="en-US" dirty="0" smtClean="0"/>
              <a:t>Passed the House of Representatives</a:t>
            </a:r>
            <a:r>
              <a:rPr lang="en-US" sz="2000" dirty="0" smtClean="0"/>
              <a:t>-May 21, 2015</a:t>
            </a:r>
          </a:p>
          <a:p>
            <a:r>
              <a:rPr lang="en-US" dirty="0" smtClean="0"/>
              <a:t>Passed Senate</a:t>
            </a:r>
            <a:r>
              <a:rPr lang="en-US" sz="2000" dirty="0" smtClean="0"/>
              <a:t>-November 11, 2015</a:t>
            </a:r>
          </a:p>
          <a:p>
            <a:r>
              <a:rPr lang="en-US" dirty="0"/>
              <a:t>F</a:t>
            </a:r>
            <a:r>
              <a:rPr lang="en-US" dirty="0" smtClean="0"/>
              <a:t>inally it becomes law</a:t>
            </a:r>
            <a:r>
              <a:rPr lang="en-US" sz="2000" dirty="0" smtClean="0"/>
              <a:t>-November 25, 2015</a:t>
            </a:r>
          </a:p>
          <a:p>
            <a:r>
              <a:rPr lang="en-US" dirty="0" smtClean="0"/>
              <a:t>PL114-90</a:t>
            </a:r>
          </a:p>
        </p:txBody>
      </p:sp>
    </p:spTree>
    <p:extLst>
      <p:ext uri="{BB962C8B-B14F-4D97-AF65-F5344CB8AC3E}">
        <p14:creationId xmlns:p14="http://schemas.microsoft.com/office/powerpoint/2010/main" val="292516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1"/>
            <a:ext cx="8229600" cy="1718501"/>
          </a:xfrm>
        </p:spPr>
        <p:txBody>
          <a:bodyPr>
            <a:normAutofit fontScale="90000"/>
          </a:bodyPr>
          <a:lstStyle/>
          <a:p>
            <a:r>
              <a:rPr lang="en-US" sz="4000" cap="small" dirty="0" smtClean="0"/>
              <a:t>Section 111 – Consensus Standards and Extension of certain Safety Regulation Requirements</a:t>
            </a:r>
            <a:endParaRPr lang="en-US" sz="4000" cap="small" dirty="0"/>
          </a:p>
        </p:txBody>
      </p:sp>
      <p:sp>
        <p:nvSpPr>
          <p:cNvPr id="3" name="Content Placeholder 2"/>
          <p:cNvSpPr>
            <a:spLocks noGrp="1"/>
          </p:cNvSpPr>
          <p:nvPr>
            <p:ph idx="1"/>
          </p:nvPr>
        </p:nvSpPr>
        <p:spPr>
          <a:xfrm>
            <a:off x="457200" y="2116550"/>
            <a:ext cx="8229600" cy="4474991"/>
          </a:xfrm>
        </p:spPr>
        <p:txBody>
          <a:bodyPr>
            <a:normAutofit fontScale="92500"/>
          </a:bodyPr>
          <a:lstStyle/>
          <a:p>
            <a:pPr>
              <a:buFontTx/>
              <a:buChar char="-"/>
            </a:pPr>
            <a:r>
              <a:rPr lang="en-US" dirty="0" smtClean="0"/>
              <a:t>Amends 50905</a:t>
            </a:r>
          </a:p>
          <a:p>
            <a:pPr>
              <a:buFontTx/>
              <a:buChar char="-"/>
            </a:pPr>
            <a:r>
              <a:rPr lang="en-US" dirty="0" smtClean="0"/>
              <a:t>Facilitation of Standards</a:t>
            </a:r>
          </a:p>
          <a:p>
            <a:pPr>
              <a:buFontTx/>
              <a:buChar char="-"/>
            </a:pPr>
            <a:r>
              <a:rPr lang="en-US" dirty="0" smtClean="0"/>
              <a:t>Communication and Transparency</a:t>
            </a:r>
          </a:p>
          <a:p>
            <a:pPr>
              <a:buFontTx/>
              <a:buChar char="-"/>
            </a:pPr>
            <a:r>
              <a:rPr lang="en-US" dirty="0" smtClean="0"/>
              <a:t>Interim Voluntary Industry Consensus Standards</a:t>
            </a:r>
          </a:p>
          <a:p>
            <a:pPr>
              <a:buFontTx/>
              <a:buChar char="-"/>
            </a:pPr>
            <a:r>
              <a:rPr lang="en-US" dirty="0" smtClean="0"/>
              <a:t>Report not later than 270 days from enactment </a:t>
            </a:r>
          </a:p>
        </p:txBody>
      </p:sp>
    </p:spTree>
    <p:extLst>
      <p:ext uri="{BB962C8B-B14F-4D97-AF65-F5344CB8AC3E}">
        <p14:creationId xmlns:p14="http://schemas.microsoft.com/office/powerpoint/2010/main" val="612550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112 – Government Astronauts</a:t>
            </a:r>
            <a:endParaRPr lang="en-US" sz="4000" cap="small" dirty="0"/>
          </a:p>
        </p:txBody>
      </p:sp>
      <p:sp>
        <p:nvSpPr>
          <p:cNvPr id="3" name="Content Placeholder 2"/>
          <p:cNvSpPr>
            <a:spLocks noGrp="1"/>
          </p:cNvSpPr>
          <p:nvPr>
            <p:ph idx="1"/>
          </p:nvPr>
        </p:nvSpPr>
        <p:spPr>
          <a:xfrm>
            <a:off x="457200" y="2116550"/>
            <a:ext cx="8229600" cy="4474991"/>
          </a:xfrm>
        </p:spPr>
        <p:txBody>
          <a:bodyPr>
            <a:normAutofit/>
          </a:bodyPr>
          <a:lstStyle/>
          <a:p>
            <a:pPr>
              <a:buFontTx/>
              <a:buChar char="-"/>
            </a:pPr>
            <a:r>
              <a:rPr lang="en-US" dirty="0" smtClean="0"/>
              <a:t>Amends 50901</a:t>
            </a:r>
          </a:p>
          <a:p>
            <a:pPr>
              <a:buFontTx/>
              <a:buChar char="-"/>
            </a:pPr>
            <a:r>
              <a:rPr lang="en-US" dirty="0" smtClean="0"/>
              <a:t>NASA needs to fly government astronauts within commercial launch vehicles and reentry vehicles – Commercial Crew Development Program</a:t>
            </a:r>
          </a:p>
        </p:txBody>
      </p:sp>
    </p:spTree>
    <p:extLst>
      <p:ext uri="{BB962C8B-B14F-4D97-AF65-F5344CB8AC3E}">
        <p14:creationId xmlns:p14="http://schemas.microsoft.com/office/powerpoint/2010/main" val="195682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113 – Streamline Commercial Space Launch Activities</a:t>
            </a:r>
            <a:endParaRPr lang="en-US" sz="4000" cap="small" dirty="0"/>
          </a:p>
        </p:txBody>
      </p:sp>
      <p:sp>
        <p:nvSpPr>
          <p:cNvPr id="3" name="Content Placeholder 2"/>
          <p:cNvSpPr>
            <a:spLocks noGrp="1"/>
          </p:cNvSpPr>
          <p:nvPr>
            <p:ph idx="1"/>
          </p:nvPr>
        </p:nvSpPr>
        <p:spPr>
          <a:xfrm>
            <a:off x="457200" y="2116550"/>
            <a:ext cx="8229600" cy="4474991"/>
          </a:xfrm>
        </p:spPr>
        <p:txBody>
          <a:bodyPr>
            <a:normAutofit/>
          </a:bodyPr>
          <a:lstStyle/>
          <a:p>
            <a:pPr marL="0" indent="0" algn="ctr">
              <a:buNone/>
            </a:pPr>
            <a:r>
              <a:rPr lang="en-US" dirty="0" smtClean="0"/>
              <a:t>It is the sense of Congress that eliminating duplicative requirements and approvals for commercial launch and reentry operations will promote and encourage the development of the commercial space sector </a:t>
            </a:r>
          </a:p>
        </p:txBody>
      </p:sp>
    </p:spTree>
    <p:extLst>
      <p:ext uri="{BB962C8B-B14F-4D97-AF65-F5344CB8AC3E}">
        <p14:creationId xmlns:p14="http://schemas.microsoft.com/office/powerpoint/2010/main" val="2869674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114 – Operation and Utilization of the ISS</a:t>
            </a:r>
            <a:endParaRPr lang="en-US" sz="4000" cap="small" dirty="0"/>
          </a:p>
        </p:txBody>
      </p:sp>
      <p:sp>
        <p:nvSpPr>
          <p:cNvPr id="3" name="Content Placeholder 2"/>
          <p:cNvSpPr>
            <a:spLocks noGrp="1"/>
          </p:cNvSpPr>
          <p:nvPr>
            <p:ph idx="1"/>
          </p:nvPr>
        </p:nvSpPr>
        <p:spPr>
          <a:xfrm>
            <a:off x="457200" y="2116550"/>
            <a:ext cx="8229600" cy="4474991"/>
          </a:xfrm>
        </p:spPr>
        <p:txBody>
          <a:bodyPr>
            <a:normAutofit/>
          </a:bodyPr>
          <a:lstStyle/>
          <a:p>
            <a:pPr>
              <a:buFontTx/>
              <a:buChar char="-"/>
            </a:pPr>
            <a:r>
              <a:rPr lang="en-US" dirty="0" smtClean="0"/>
              <a:t>Maximum utilization of partnerships, scientific research, commercial applications, and exploration test bed capabilities of the ISS</a:t>
            </a:r>
          </a:p>
          <a:p>
            <a:pPr>
              <a:buFontTx/>
              <a:buChar char="-"/>
            </a:pPr>
            <a:r>
              <a:rPr lang="en-US" dirty="0" smtClean="0"/>
              <a:t>Continuation through </a:t>
            </a:r>
            <a:r>
              <a:rPr lang="en-US" strike="sngStrike" dirty="0" smtClean="0">
                <a:solidFill>
                  <a:srgbClr val="FFFF00"/>
                </a:solidFill>
              </a:rPr>
              <a:t>2020</a:t>
            </a:r>
            <a:r>
              <a:rPr lang="en-US" dirty="0" smtClean="0"/>
              <a:t> at least 2024</a:t>
            </a:r>
          </a:p>
        </p:txBody>
      </p:sp>
    </p:spTree>
    <p:extLst>
      <p:ext uri="{BB962C8B-B14F-4D97-AF65-F5344CB8AC3E}">
        <p14:creationId xmlns:p14="http://schemas.microsoft.com/office/powerpoint/2010/main" val="166950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115 – State Commercial Launch Facilities</a:t>
            </a:r>
            <a:endParaRPr lang="en-US" sz="4000" cap="small" dirty="0"/>
          </a:p>
        </p:txBody>
      </p:sp>
      <p:sp>
        <p:nvSpPr>
          <p:cNvPr id="3" name="Content Placeholder 2"/>
          <p:cNvSpPr>
            <a:spLocks noGrp="1"/>
          </p:cNvSpPr>
          <p:nvPr>
            <p:ph idx="1"/>
          </p:nvPr>
        </p:nvSpPr>
        <p:spPr>
          <a:xfrm>
            <a:off x="457200" y="2116550"/>
            <a:ext cx="8229600" cy="4474991"/>
          </a:xfrm>
        </p:spPr>
        <p:txBody>
          <a:bodyPr>
            <a:normAutofit/>
          </a:bodyPr>
          <a:lstStyle/>
          <a:p>
            <a:pPr marL="0" indent="0" algn="ctr">
              <a:buNone/>
            </a:pPr>
            <a:r>
              <a:rPr lang="en-US" dirty="0"/>
              <a:t>It is the sense of Congress </a:t>
            </a:r>
            <a:r>
              <a:rPr lang="en-US" dirty="0" smtClean="0"/>
              <a:t>that state involvement, development, ownership, and operation of launch facilities can enable growth of Nation’s commercial suborbital and orbital space endeavors </a:t>
            </a:r>
          </a:p>
        </p:txBody>
      </p:sp>
    </p:spTree>
    <p:extLst>
      <p:ext uri="{BB962C8B-B14F-4D97-AF65-F5344CB8AC3E}">
        <p14:creationId xmlns:p14="http://schemas.microsoft.com/office/powerpoint/2010/main" val="129012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34718"/>
          </a:xfrm>
        </p:spPr>
        <p:txBody>
          <a:bodyPr>
            <a:normAutofit fontScale="90000"/>
          </a:bodyPr>
          <a:lstStyle/>
          <a:p>
            <a:r>
              <a:rPr lang="en-US" sz="4000" cap="small" dirty="0" smtClean="0"/>
              <a:t>Section 116 – Space Support Vehicles Study</a:t>
            </a:r>
            <a:endParaRPr lang="en-US" sz="4000" cap="small" dirty="0"/>
          </a:p>
        </p:txBody>
      </p:sp>
      <p:sp>
        <p:nvSpPr>
          <p:cNvPr id="3" name="Content Placeholder 2"/>
          <p:cNvSpPr>
            <a:spLocks noGrp="1"/>
          </p:cNvSpPr>
          <p:nvPr>
            <p:ph idx="1"/>
          </p:nvPr>
        </p:nvSpPr>
        <p:spPr>
          <a:xfrm>
            <a:off x="457200" y="2116550"/>
            <a:ext cx="8229600" cy="4474991"/>
          </a:xfrm>
        </p:spPr>
        <p:txBody>
          <a:bodyPr>
            <a:normAutofit fontScale="92500"/>
          </a:bodyPr>
          <a:lstStyle/>
          <a:p>
            <a:pPr>
              <a:buFontTx/>
              <a:buChar char="-"/>
            </a:pPr>
            <a:r>
              <a:rPr lang="en-US" dirty="0" smtClean="0"/>
              <a:t>Report not later than 1 year after enactment</a:t>
            </a:r>
          </a:p>
          <a:p>
            <a:pPr>
              <a:buFontTx/>
              <a:buChar char="-"/>
            </a:pPr>
            <a:r>
              <a:rPr lang="en-US" dirty="0" smtClean="0"/>
              <a:t>Extent to which launch providers rely on services</a:t>
            </a:r>
          </a:p>
          <a:p>
            <a:pPr>
              <a:buFontTx/>
              <a:buChar char="-"/>
            </a:pPr>
            <a:r>
              <a:rPr lang="en-US" dirty="0" smtClean="0"/>
              <a:t>Statutory, regulatory, and market barriers to use</a:t>
            </a:r>
          </a:p>
          <a:p>
            <a:pPr>
              <a:buFontTx/>
              <a:buChar char="-"/>
            </a:pPr>
            <a:r>
              <a:rPr lang="en-US" dirty="0" smtClean="0"/>
              <a:t>Recommendations for legislative and regulatory action to ensure reduced barriers to use </a:t>
            </a:r>
          </a:p>
        </p:txBody>
      </p:sp>
    </p:spTree>
    <p:extLst>
      <p:ext uri="{BB962C8B-B14F-4D97-AF65-F5344CB8AC3E}">
        <p14:creationId xmlns:p14="http://schemas.microsoft.com/office/powerpoint/2010/main" val="1446346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249836"/>
          </a:xfrm>
        </p:spPr>
        <p:txBody>
          <a:bodyPr>
            <a:normAutofit fontScale="90000"/>
          </a:bodyPr>
          <a:lstStyle/>
          <a:p>
            <a:r>
              <a:rPr lang="en-US" sz="4000" cap="small" dirty="0" smtClean="0"/>
              <a:t>Section 117 – Space Launch System Update</a:t>
            </a:r>
            <a:endParaRPr lang="en-US" sz="4000" cap="small" dirty="0"/>
          </a:p>
        </p:txBody>
      </p:sp>
      <p:sp>
        <p:nvSpPr>
          <p:cNvPr id="3" name="Content Placeholder 2"/>
          <p:cNvSpPr>
            <a:spLocks noGrp="1"/>
          </p:cNvSpPr>
          <p:nvPr>
            <p:ph idx="1"/>
          </p:nvPr>
        </p:nvSpPr>
        <p:spPr>
          <a:xfrm>
            <a:off x="457200" y="1073394"/>
            <a:ext cx="8229600" cy="5518148"/>
          </a:xfrm>
        </p:spPr>
        <p:txBody>
          <a:bodyPr>
            <a:normAutofit/>
          </a:bodyPr>
          <a:lstStyle/>
          <a:p>
            <a:pPr>
              <a:buFontTx/>
              <a:buChar char="-"/>
            </a:pPr>
            <a:r>
              <a:rPr lang="en-US" strike="sngStrike" dirty="0" smtClean="0">
                <a:solidFill>
                  <a:srgbClr val="FFFF00"/>
                </a:solidFill>
              </a:rPr>
              <a:t>Space Shuttle</a:t>
            </a:r>
            <a:r>
              <a:rPr lang="en-US" dirty="0" smtClean="0">
                <a:solidFill>
                  <a:srgbClr val="FFFF00"/>
                </a:solidFill>
              </a:rPr>
              <a:t> </a:t>
            </a:r>
            <a:r>
              <a:rPr lang="en-US" dirty="0" smtClean="0"/>
              <a:t>now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Space Launch System</a:t>
            </a:r>
            <a:endParaRPr lang="en-US" dirty="0"/>
          </a:p>
        </p:txBody>
      </p:sp>
    </p:spTree>
    <p:extLst>
      <p:ext uri="{BB962C8B-B14F-4D97-AF65-F5344CB8AC3E}">
        <p14:creationId xmlns:p14="http://schemas.microsoft.com/office/powerpoint/2010/main" val="1984197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2294316"/>
          </a:xfrm>
        </p:spPr>
        <p:txBody>
          <a:bodyPr>
            <a:normAutofit/>
          </a:bodyPr>
          <a:lstStyle/>
          <a:p>
            <a:r>
              <a:rPr lang="en-US" cap="small" dirty="0" smtClean="0"/>
              <a:t>Title II </a:t>
            </a:r>
            <a:br>
              <a:rPr lang="en-US" cap="small" dirty="0" smtClean="0"/>
            </a:br>
            <a:r>
              <a:rPr lang="en-US" sz="3100" cap="small" dirty="0" smtClean="0"/>
              <a:t>Commercial Remote Sensing</a:t>
            </a:r>
            <a:endParaRPr lang="en-US" sz="3100" cap="small" dirty="0"/>
          </a:p>
        </p:txBody>
      </p:sp>
      <p:sp>
        <p:nvSpPr>
          <p:cNvPr id="3" name="Content Placeholder 2"/>
          <p:cNvSpPr>
            <a:spLocks noGrp="1"/>
          </p:cNvSpPr>
          <p:nvPr>
            <p:ph idx="1"/>
          </p:nvPr>
        </p:nvSpPr>
        <p:spPr>
          <a:xfrm>
            <a:off x="457200" y="3023643"/>
            <a:ext cx="8229600" cy="3102520"/>
          </a:xfrm>
        </p:spPr>
        <p:txBody>
          <a:bodyPr>
            <a:normAutofit fontScale="85000" lnSpcReduction="20000"/>
          </a:bodyPr>
          <a:lstStyle/>
          <a:p>
            <a:pPr marL="0" indent="0" algn="ctr">
              <a:buNone/>
            </a:pPr>
            <a:r>
              <a:rPr lang="en-US" dirty="0" smtClean="0"/>
              <a:t>United States Code</a:t>
            </a:r>
          </a:p>
          <a:p>
            <a:pPr marL="0" indent="0" algn="ctr">
              <a:buNone/>
            </a:pPr>
            <a:r>
              <a:rPr lang="en-US" dirty="0" smtClean="0"/>
              <a:t>Title 51 – National and Commercial Space Programs</a:t>
            </a:r>
          </a:p>
          <a:p>
            <a:pPr marL="0" indent="0" algn="ctr">
              <a:buNone/>
            </a:pPr>
            <a:r>
              <a:rPr lang="en-US" dirty="0" smtClean="0"/>
              <a:t>Chapter 601 – </a:t>
            </a:r>
            <a:r>
              <a:rPr lang="en-US" dirty="0" smtClean="0"/>
              <a:t>Land Remote Sensing Policy</a:t>
            </a:r>
            <a:endParaRPr lang="en-US" dirty="0" smtClean="0"/>
          </a:p>
          <a:p>
            <a:pPr marL="0" indent="0" algn="ctr">
              <a:buNone/>
            </a:pPr>
            <a:r>
              <a:rPr lang="en-US" dirty="0" smtClean="0"/>
              <a:t>Section 201 - Annual Reports</a:t>
            </a:r>
          </a:p>
          <a:p>
            <a:pPr marL="0" indent="0" algn="ctr">
              <a:buNone/>
            </a:pPr>
            <a:r>
              <a:rPr lang="en-US" dirty="0" smtClean="0"/>
              <a:t>Section 202 – Statutory Update Report</a:t>
            </a:r>
          </a:p>
        </p:txBody>
      </p:sp>
    </p:spTree>
    <p:extLst>
      <p:ext uri="{BB962C8B-B14F-4D97-AF65-F5344CB8AC3E}">
        <p14:creationId xmlns:p14="http://schemas.microsoft.com/office/powerpoint/2010/main" val="603512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2294316"/>
          </a:xfrm>
        </p:spPr>
        <p:txBody>
          <a:bodyPr>
            <a:normAutofit/>
          </a:bodyPr>
          <a:lstStyle/>
          <a:p>
            <a:r>
              <a:rPr lang="en-US" cap="small" dirty="0" smtClean="0"/>
              <a:t>Title III </a:t>
            </a:r>
            <a:br>
              <a:rPr lang="en-US" cap="small" dirty="0" smtClean="0"/>
            </a:br>
            <a:r>
              <a:rPr lang="en-US" sz="3100" cap="small" dirty="0" smtClean="0"/>
              <a:t>Office of Space Commerce</a:t>
            </a:r>
            <a:endParaRPr lang="en-US" sz="3100" cap="small" dirty="0"/>
          </a:p>
        </p:txBody>
      </p:sp>
      <p:sp>
        <p:nvSpPr>
          <p:cNvPr id="3" name="Content Placeholder 2"/>
          <p:cNvSpPr>
            <a:spLocks noGrp="1"/>
          </p:cNvSpPr>
          <p:nvPr>
            <p:ph idx="1"/>
          </p:nvPr>
        </p:nvSpPr>
        <p:spPr>
          <a:xfrm>
            <a:off x="457200" y="3023643"/>
            <a:ext cx="8229600" cy="3102520"/>
          </a:xfrm>
        </p:spPr>
        <p:txBody>
          <a:bodyPr>
            <a:normAutofit fontScale="85000" lnSpcReduction="20000"/>
          </a:bodyPr>
          <a:lstStyle/>
          <a:p>
            <a:pPr marL="0" indent="0" algn="ctr">
              <a:buNone/>
            </a:pPr>
            <a:r>
              <a:rPr lang="en-US" dirty="0" smtClean="0"/>
              <a:t>United States Code</a:t>
            </a:r>
          </a:p>
          <a:p>
            <a:pPr marL="0" indent="0" algn="ctr">
              <a:buNone/>
            </a:pPr>
            <a:r>
              <a:rPr lang="en-US" dirty="0" smtClean="0"/>
              <a:t>Title 51 – National and Commercial Space Programs</a:t>
            </a:r>
          </a:p>
          <a:p>
            <a:pPr marL="0" indent="0" algn="ctr">
              <a:buNone/>
            </a:pPr>
            <a:r>
              <a:rPr lang="en-US" dirty="0" smtClean="0"/>
              <a:t>Chapter 507 – </a:t>
            </a:r>
            <a:r>
              <a:rPr lang="en-US" dirty="0" smtClean="0"/>
              <a:t>Office of Space Commercialization</a:t>
            </a:r>
            <a:endParaRPr lang="en-US" dirty="0" smtClean="0"/>
          </a:p>
          <a:p>
            <a:pPr marL="0" indent="0" algn="ctr">
              <a:buNone/>
            </a:pPr>
            <a:r>
              <a:rPr lang="en-US" dirty="0" smtClean="0"/>
              <a:t>Section 301 – renaming </a:t>
            </a:r>
            <a:r>
              <a:rPr lang="en-US" strike="sngStrike" dirty="0" smtClean="0">
                <a:solidFill>
                  <a:srgbClr val="FFFF00"/>
                </a:solidFill>
              </a:rPr>
              <a:t>Commercialization</a:t>
            </a:r>
            <a:r>
              <a:rPr lang="en-US" dirty="0" smtClean="0"/>
              <a:t> to Commerce</a:t>
            </a:r>
          </a:p>
          <a:p>
            <a:pPr marL="0" indent="0" algn="ctr">
              <a:buNone/>
            </a:pPr>
            <a:r>
              <a:rPr lang="en-US" dirty="0" smtClean="0"/>
              <a:t>Section 302 – Functions of Office of Space Commerce</a:t>
            </a:r>
          </a:p>
        </p:txBody>
      </p:sp>
    </p:spTree>
    <p:extLst>
      <p:ext uri="{BB962C8B-B14F-4D97-AF65-F5344CB8AC3E}">
        <p14:creationId xmlns:p14="http://schemas.microsoft.com/office/powerpoint/2010/main" val="25062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1145332"/>
          </a:xfrm>
        </p:spPr>
        <p:txBody>
          <a:bodyPr>
            <a:noAutofit/>
          </a:bodyPr>
          <a:lstStyle/>
          <a:p>
            <a:pPr marL="0" indent="0"/>
            <a:r>
              <a:rPr lang="en-US" sz="3600" cap="small" dirty="0"/>
              <a:t>Section 302 – Functions of Office of Space Commerce</a:t>
            </a:r>
          </a:p>
        </p:txBody>
      </p:sp>
      <p:sp>
        <p:nvSpPr>
          <p:cNvPr id="3" name="Content Placeholder 2"/>
          <p:cNvSpPr>
            <a:spLocks noGrp="1"/>
          </p:cNvSpPr>
          <p:nvPr>
            <p:ph idx="1"/>
          </p:nvPr>
        </p:nvSpPr>
        <p:spPr>
          <a:xfrm>
            <a:off x="457200" y="2056076"/>
            <a:ext cx="8229600" cy="4686647"/>
          </a:xfrm>
        </p:spPr>
        <p:txBody>
          <a:bodyPr>
            <a:normAutofit fontScale="70000" lnSpcReduction="20000"/>
          </a:bodyPr>
          <a:lstStyle/>
          <a:p>
            <a:pPr>
              <a:buFontTx/>
              <a:buChar char="-"/>
            </a:pPr>
            <a:r>
              <a:rPr lang="en-US" dirty="0" smtClean="0"/>
              <a:t>Foster conditions for economic growth and technological advancement of US space commerce industry</a:t>
            </a:r>
          </a:p>
          <a:p>
            <a:pPr>
              <a:buFontTx/>
              <a:buChar char="-"/>
            </a:pPr>
            <a:r>
              <a:rPr lang="en-US" dirty="0" smtClean="0"/>
              <a:t>Coordinate space commerce policy issues and actions within Department of Commerce</a:t>
            </a:r>
          </a:p>
          <a:p>
            <a:pPr>
              <a:buFontTx/>
              <a:buChar char="-"/>
            </a:pPr>
            <a:r>
              <a:rPr lang="en-US" dirty="0" smtClean="0"/>
              <a:t>Represent Department of Commerce in development of US policies and in negotiations with foreign countries</a:t>
            </a:r>
          </a:p>
          <a:p>
            <a:pPr>
              <a:buFontTx/>
              <a:buChar char="-"/>
            </a:pPr>
            <a:r>
              <a:rPr lang="en-US" dirty="0" smtClean="0"/>
              <a:t>Promote advancement of US geospatial technologies</a:t>
            </a:r>
          </a:p>
          <a:p>
            <a:pPr>
              <a:buFontTx/>
              <a:buChar char="-"/>
            </a:pPr>
            <a:r>
              <a:rPr lang="en-US" dirty="0" smtClean="0"/>
              <a:t>Provide support to US government organizations working on Space-based positioning navigation</a:t>
            </a:r>
          </a:p>
        </p:txBody>
      </p:sp>
    </p:spTree>
    <p:extLst>
      <p:ext uri="{BB962C8B-B14F-4D97-AF65-F5344CB8AC3E}">
        <p14:creationId xmlns:p14="http://schemas.microsoft.com/office/powerpoint/2010/main" val="11581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 114-90</a:t>
            </a:r>
            <a:endParaRPr lang="en-US" dirty="0"/>
          </a:p>
        </p:txBody>
      </p:sp>
      <p:sp>
        <p:nvSpPr>
          <p:cNvPr id="3" name="Content Placeholder 2"/>
          <p:cNvSpPr>
            <a:spLocks noGrp="1"/>
          </p:cNvSpPr>
          <p:nvPr>
            <p:ph idx="1"/>
          </p:nvPr>
        </p:nvSpPr>
        <p:spPr/>
        <p:txBody>
          <a:bodyPr/>
          <a:lstStyle/>
          <a:p>
            <a:pPr marL="0" indent="0" algn="ctr">
              <a:buNone/>
            </a:pPr>
            <a:r>
              <a:rPr lang="en-US" dirty="0" smtClean="0"/>
              <a:t>An Act to facilitate a pro-growth environment for the developing commercial space industry by encouraging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private sector investment </a:t>
            </a:r>
            <a:r>
              <a:rPr lang="en-US" dirty="0" smtClean="0"/>
              <a:t>and creating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more stable and predictable regulatory conditions</a:t>
            </a:r>
            <a:r>
              <a:rPr lang="en-US" dirty="0" smtClean="0"/>
              <a:t>, and for other purposes.</a:t>
            </a:r>
            <a:endParaRPr lang="en-US" dirty="0"/>
          </a:p>
        </p:txBody>
      </p:sp>
    </p:spTree>
    <p:extLst>
      <p:ext uri="{BB962C8B-B14F-4D97-AF65-F5344CB8AC3E}">
        <p14:creationId xmlns:p14="http://schemas.microsoft.com/office/powerpoint/2010/main" val="289969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2294316"/>
          </a:xfrm>
        </p:spPr>
        <p:txBody>
          <a:bodyPr>
            <a:normAutofit/>
          </a:bodyPr>
          <a:lstStyle/>
          <a:p>
            <a:r>
              <a:rPr lang="en-US" cap="small" dirty="0" smtClean="0"/>
              <a:t>Title IV </a:t>
            </a:r>
            <a:br>
              <a:rPr lang="en-US" cap="small" dirty="0" smtClean="0"/>
            </a:br>
            <a:r>
              <a:rPr lang="en-US" sz="3100" cap="small" dirty="0"/>
              <a:t>S</a:t>
            </a:r>
            <a:r>
              <a:rPr lang="en-US" sz="3100" cap="small" dirty="0" smtClean="0"/>
              <a:t>pace Resource Exploration and Utilization</a:t>
            </a:r>
            <a:endParaRPr lang="en-US" sz="3100" cap="small" dirty="0"/>
          </a:p>
        </p:txBody>
      </p:sp>
      <p:sp>
        <p:nvSpPr>
          <p:cNvPr id="3" name="Content Placeholder 2"/>
          <p:cNvSpPr>
            <a:spLocks noGrp="1"/>
          </p:cNvSpPr>
          <p:nvPr>
            <p:ph idx="1"/>
          </p:nvPr>
        </p:nvSpPr>
        <p:spPr>
          <a:xfrm>
            <a:off x="457200" y="3023643"/>
            <a:ext cx="8229600" cy="3102520"/>
          </a:xfrm>
        </p:spPr>
        <p:txBody>
          <a:bodyPr>
            <a:normAutofit fontScale="85000" lnSpcReduction="10000"/>
          </a:bodyPr>
          <a:lstStyle/>
          <a:p>
            <a:pPr marL="0" indent="0" algn="ctr">
              <a:buNone/>
            </a:pPr>
            <a:r>
              <a:rPr lang="en-US" dirty="0" smtClean="0"/>
              <a:t>United States Code</a:t>
            </a:r>
          </a:p>
          <a:p>
            <a:pPr marL="0" indent="0" algn="ctr">
              <a:buNone/>
            </a:pPr>
            <a:r>
              <a:rPr lang="en-US" dirty="0" smtClean="0"/>
              <a:t>Title 51 – National and Commercial Space Programs</a:t>
            </a:r>
          </a:p>
          <a:p>
            <a:pPr marL="0" indent="0" algn="ctr">
              <a:buNone/>
            </a:pPr>
            <a:r>
              <a:rPr lang="en-US" dirty="0" smtClean="0"/>
              <a:t>Chapter 513 – </a:t>
            </a:r>
            <a:r>
              <a:rPr lang="en-US" dirty="0" smtClean="0"/>
              <a:t>Securities of the States and Private Entities</a:t>
            </a:r>
            <a:endParaRPr lang="en-US" dirty="0" smtClean="0"/>
          </a:p>
        </p:txBody>
      </p:sp>
    </p:spTree>
    <p:extLst>
      <p:ext uri="{BB962C8B-B14F-4D97-AF65-F5344CB8AC3E}">
        <p14:creationId xmlns:p14="http://schemas.microsoft.com/office/powerpoint/2010/main" val="115817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583759"/>
          </a:xfrm>
        </p:spPr>
        <p:txBody>
          <a:bodyPr>
            <a:normAutofit/>
          </a:bodyPr>
          <a:lstStyle/>
          <a:p>
            <a:r>
              <a:rPr lang="en-US" sz="4000" cap="small" dirty="0" smtClean="0"/>
              <a:t>New Definitions</a:t>
            </a:r>
            <a:endParaRPr lang="en-US" sz="4000" cap="small" dirty="0"/>
          </a:p>
        </p:txBody>
      </p:sp>
      <p:sp>
        <p:nvSpPr>
          <p:cNvPr id="3" name="Content Placeholder 2"/>
          <p:cNvSpPr>
            <a:spLocks noGrp="1"/>
          </p:cNvSpPr>
          <p:nvPr>
            <p:ph idx="1"/>
          </p:nvPr>
        </p:nvSpPr>
        <p:spPr>
          <a:xfrm>
            <a:off x="457200" y="831502"/>
            <a:ext cx="8229600" cy="5760040"/>
          </a:xfrm>
        </p:spPr>
        <p:txBody>
          <a:bodyPr>
            <a:normAutofit/>
          </a:bodyPr>
          <a:lstStyle/>
          <a:p>
            <a:pPr>
              <a:buFontTx/>
              <a:buChar cha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Asteroid resource </a:t>
            </a:r>
            <a:r>
              <a:rPr lang="en-US" dirty="0" smtClean="0"/>
              <a:t>- space resource found on or within a single asteroid </a:t>
            </a:r>
          </a:p>
          <a:p>
            <a:pPr>
              <a:buFontTx/>
              <a:buChar cha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Space resource </a:t>
            </a:r>
            <a:r>
              <a:rPr lang="en-US" dirty="0" smtClean="0"/>
              <a:t>– an abiotic </a:t>
            </a:r>
            <a:r>
              <a:rPr lang="en-US" dirty="0"/>
              <a:t>resource </a:t>
            </a:r>
            <a:r>
              <a:rPr lang="en-US" dirty="0" smtClean="0"/>
              <a:t>in </a:t>
            </a:r>
            <a:r>
              <a:rPr lang="en-US" dirty="0" smtClean="0"/>
              <a:t>situ (in its </a:t>
            </a:r>
            <a:r>
              <a:rPr lang="en-US" smtClean="0"/>
              <a:t>original place) </a:t>
            </a:r>
            <a:r>
              <a:rPr lang="en-US" dirty="0" smtClean="0"/>
              <a:t>in outer space – includes water and minerals</a:t>
            </a:r>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222719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583759"/>
          </a:xfrm>
        </p:spPr>
        <p:txBody>
          <a:bodyPr>
            <a:normAutofit/>
          </a:bodyPr>
          <a:lstStyle/>
          <a:p>
            <a:r>
              <a:rPr lang="en-US" sz="4000" cap="small" dirty="0" smtClean="0"/>
              <a:t>New Addition</a:t>
            </a:r>
            <a:endParaRPr lang="en-US" sz="4000" cap="small" dirty="0"/>
          </a:p>
        </p:txBody>
      </p:sp>
      <p:sp>
        <p:nvSpPr>
          <p:cNvPr id="3" name="Content Placeholder 2"/>
          <p:cNvSpPr>
            <a:spLocks noGrp="1"/>
          </p:cNvSpPr>
          <p:nvPr>
            <p:ph idx="1"/>
          </p:nvPr>
        </p:nvSpPr>
        <p:spPr>
          <a:xfrm>
            <a:off x="457200" y="831502"/>
            <a:ext cx="8229600" cy="5760040"/>
          </a:xfrm>
        </p:spPr>
        <p:txBody>
          <a:bodyPr>
            <a:normAutofit lnSpcReduction="10000"/>
          </a:bodyPr>
          <a:lstStyle/>
          <a:p>
            <a:pPr marL="0" indent="0" algn="ctr">
              <a:buNone/>
            </a:pPr>
            <a:r>
              <a:rPr lang="en-US" dirty="0" smtClean="0"/>
              <a:t>A US citizen engaged in commercial recovery of an asteroid resource or a space resource under this chapter shall be entitled to any asteroid resource or space resource obtained, including to possess, own, transport, use, and sell the asteroid resource or space resource obtained in accordance with applicable law, including the international obligations of the US</a:t>
            </a:r>
          </a:p>
        </p:txBody>
      </p:sp>
    </p:spTree>
    <p:extLst>
      <p:ext uri="{BB962C8B-B14F-4D97-AF65-F5344CB8AC3E}">
        <p14:creationId xmlns:p14="http://schemas.microsoft.com/office/powerpoint/2010/main" val="1615921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2"/>
            <a:ext cx="8229600" cy="1583759"/>
          </a:xfrm>
        </p:spPr>
        <p:txBody>
          <a:bodyPr>
            <a:normAutofit/>
          </a:bodyPr>
          <a:lstStyle/>
          <a:p>
            <a:r>
              <a:rPr lang="en-US" sz="4000" cap="small" dirty="0" smtClean="0"/>
              <a:t>disclaimer</a:t>
            </a:r>
            <a:endParaRPr lang="en-US" sz="4000" cap="small" dirty="0"/>
          </a:p>
        </p:txBody>
      </p:sp>
      <p:sp>
        <p:nvSpPr>
          <p:cNvPr id="3" name="Content Placeholder 2"/>
          <p:cNvSpPr>
            <a:spLocks noGrp="1"/>
          </p:cNvSpPr>
          <p:nvPr>
            <p:ph idx="1"/>
          </p:nvPr>
        </p:nvSpPr>
        <p:spPr>
          <a:xfrm>
            <a:off x="457200" y="831502"/>
            <a:ext cx="8229600" cy="5760040"/>
          </a:xfrm>
        </p:spPr>
        <p:txBody>
          <a:bodyPr>
            <a:normAutofit/>
          </a:bodyPr>
          <a:lstStyle/>
          <a:p>
            <a:pPr marL="0" indent="0" algn="ctr">
              <a:buNone/>
            </a:pPr>
            <a:r>
              <a:rPr lang="en-US" dirty="0" smtClean="0"/>
              <a:t>It is the sense of Congress that by enactment of this Act, the US does not thereby assert sovereignty or sovereign or exclusive rights or jurisdiction over, or the ownership of, any celestial body</a:t>
            </a:r>
          </a:p>
          <a:p>
            <a:pPr marL="0" indent="0" algn="ctr">
              <a:buNone/>
            </a:pPr>
            <a:r>
              <a:rPr lang="en-US" dirty="0" smtClean="0"/>
              <a:t>(referring to Outer Space Treaty of 1967)</a:t>
            </a:r>
          </a:p>
        </p:txBody>
      </p:sp>
    </p:spTree>
    <p:extLst>
      <p:ext uri="{BB962C8B-B14F-4D97-AF65-F5344CB8AC3E}">
        <p14:creationId xmlns:p14="http://schemas.microsoft.com/office/powerpoint/2010/main" val="1333653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2 at 7.46.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900"/>
            <a:ext cx="9144000" cy="5904348"/>
          </a:xfrm>
          <a:prstGeom prst="rect">
            <a:avLst/>
          </a:prstGeom>
        </p:spPr>
      </p:pic>
    </p:spTree>
    <p:extLst>
      <p:ext uri="{BB962C8B-B14F-4D97-AF65-F5344CB8AC3E}">
        <p14:creationId xmlns:p14="http://schemas.microsoft.com/office/powerpoint/2010/main" val="3255393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2 at 7.47.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788925"/>
          </a:xfrm>
          <a:prstGeom prst="rect">
            <a:avLst/>
          </a:prstGeom>
        </p:spPr>
      </p:pic>
    </p:spTree>
    <p:extLst>
      <p:ext uri="{BB962C8B-B14F-4D97-AF65-F5344CB8AC3E}">
        <p14:creationId xmlns:p14="http://schemas.microsoft.com/office/powerpoint/2010/main" val="673161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2 at 7.47.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2209800"/>
            <a:ext cx="8178800" cy="2438400"/>
          </a:xfrm>
          <a:prstGeom prst="rect">
            <a:avLst/>
          </a:prstGeom>
        </p:spPr>
      </p:pic>
    </p:spTree>
    <p:extLst>
      <p:ext uri="{BB962C8B-B14F-4D97-AF65-F5344CB8AC3E}">
        <p14:creationId xmlns:p14="http://schemas.microsoft.com/office/powerpoint/2010/main" val="67316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51 United States Code  (U.S.C.) Subtitle V, Chapter 509 authorizes the Secretary of Transportation and, through delegations, the Federal Aviation Administration (FAA) Associate Administrator for Commercial Space Transportation, to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oversee, license, and regulate </a:t>
            </a:r>
            <a:r>
              <a:rPr lang="en-US" dirty="0" smtClean="0"/>
              <a:t>both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launches and reentries</a:t>
            </a:r>
            <a:r>
              <a:rPr lang="en-US" dirty="0" smtClean="0"/>
              <a:t>, and the operation of launch and reentry sites when carried out by U.S. citizens of within the U.S.</a:t>
            </a:r>
          </a:p>
        </p:txBody>
      </p:sp>
    </p:spTree>
    <p:extLst>
      <p:ext uri="{BB962C8B-B14F-4D97-AF65-F5344CB8AC3E}">
        <p14:creationId xmlns:p14="http://schemas.microsoft.com/office/powerpoint/2010/main" val="84577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2539860"/>
            <a:ext cx="8229600" cy="3586303"/>
          </a:xfrm>
        </p:spPr>
        <p:txBody>
          <a:bodyPr>
            <a:normAutofit/>
          </a:bodyPr>
          <a:lstStyle/>
          <a:p>
            <a:pPr marL="0" indent="0" algn="ctr">
              <a:buNone/>
            </a:pPr>
            <a:r>
              <a:rPr lang="en-US" dirty="0" smtClean="0"/>
              <a:t>51 United States Code  (U.S.C.) Subtitle V, Chapter 509  is formerly the</a:t>
            </a:r>
          </a:p>
          <a:p>
            <a:pPr marL="0" indent="0" algn="ctr">
              <a:buNone/>
            </a:pPr>
            <a:r>
              <a:rPr lang="en-US" dirty="0" smtClean="0"/>
              <a:t> Commercial Space Launch Act of 1984, as amended</a:t>
            </a:r>
          </a:p>
        </p:txBody>
      </p:sp>
    </p:spTree>
    <p:extLst>
      <p:ext uri="{BB962C8B-B14F-4D97-AF65-F5344CB8AC3E}">
        <p14:creationId xmlns:p14="http://schemas.microsoft.com/office/powerpoint/2010/main" val="138256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Chapter 509 directs the FAA to exercise this responsibility consistent with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public health and safety, safety of property, and the national security and foreign policy interests </a:t>
            </a:r>
            <a:r>
              <a:rPr lang="en-US" dirty="0" smtClean="0"/>
              <a:t>of the U.S., and to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encourage, facilitate, and promote </a:t>
            </a:r>
            <a:r>
              <a:rPr lang="en-US" dirty="0" smtClean="0"/>
              <a:t>commercial space launch and reentry by the private sector.</a:t>
            </a:r>
          </a:p>
        </p:txBody>
      </p:sp>
    </p:spTree>
    <p:extLst>
      <p:ext uri="{BB962C8B-B14F-4D97-AF65-F5344CB8AC3E}">
        <p14:creationId xmlns:p14="http://schemas.microsoft.com/office/powerpoint/2010/main" val="221937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The Office of Commercial Space Transportation (AST) was established in 1984 as part of the Office of the Secretary of Transportation within the Department of Transportation (DOT). </a:t>
            </a:r>
            <a:endParaRPr lang="en-US" dirty="0" smtClean="0"/>
          </a:p>
          <a:p>
            <a:pPr marL="0" indent="0" algn="ctr">
              <a:buNone/>
            </a:pPr>
            <a:r>
              <a:rPr lang="en-US" dirty="0" smtClean="0"/>
              <a:t>In </a:t>
            </a:r>
            <a:r>
              <a:rPr lang="en-US" dirty="0"/>
              <a:t>November 1995, AST was transferred to the </a:t>
            </a:r>
            <a:r>
              <a:rPr lang="en-US" dirty="0" smtClean="0"/>
              <a:t>FAA </a:t>
            </a:r>
            <a:r>
              <a:rPr lang="en-US" dirty="0"/>
              <a:t>as </a:t>
            </a:r>
            <a:r>
              <a:rPr lang="en-US" dirty="0" smtClean="0"/>
              <a:t>their only </a:t>
            </a:r>
            <a:r>
              <a:rPr lang="en-US" dirty="0"/>
              <a:t>space-related line of business.</a:t>
            </a:r>
            <a:endParaRPr lang="en-US" dirty="0" smtClean="0"/>
          </a:p>
        </p:txBody>
      </p:sp>
    </p:spTree>
    <p:extLst>
      <p:ext uri="{BB962C8B-B14F-4D97-AF65-F5344CB8AC3E}">
        <p14:creationId xmlns:p14="http://schemas.microsoft.com/office/powerpoint/2010/main" val="161867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2 at 7.18.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00"/>
            <a:ext cx="9144000" cy="5799718"/>
          </a:xfrm>
          <a:prstGeom prst="rect">
            <a:avLst/>
          </a:prstGeom>
        </p:spPr>
      </p:pic>
    </p:spTree>
    <p:extLst>
      <p:ext uri="{BB962C8B-B14F-4D97-AF65-F5344CB8AC3E}">
        <p14:creationId xmlns:p14="http://schemas.microsoft.com/office/powerpoint/2010/main" val="1052056691"/>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1075</TotalTime>
  <Words>1631</Words>
  <Application>Microsoft Macintosh PowerPoint</Application>
  <PresentationFormat>On-screen Show (4:3)</PresentationFormat>
  <Paragraphs>143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Twilight</vt:lpstr>
      <vt:lpstr>US Commercial Space Launch Competitiveness Act</vt:lpstr>
      <vt:lpstr>PowerPoint Presentation</vt:lpstr>
      <vt:lpstr>House Resolution (H.R.) 2262</vt:lpstr>
      <vt:lpstr>PL 114-90</vt:lpstr>
      <vt:lpstr>Background</vt:lpstr>
      <vt:lpstr>Background</vt:lpstr>
      <vt:lpstr>Background</vt:lpstr>
      <vt:lpstr>Background</vt:lpstr>
      <vt:lpstr>PowerPoint Presentation</vt:lpstr>
      <vt:lpstr>Background</vt:lpstr>
      <vt:lpstr>Background</vt:lpstr>
      <vt:lpstr>Background</vt:lpstr>
      <vt:lpstr>Background</vt:lpstr>
      <vt:lpstr>Background</vt:lpstr>
      <vt:lpstr>Background</vt:lpstr>
      <vt:lpstr>Background</vt:lpstr>
      <vt:lpstr>Background</vt:lpstr>
      <vt:lpstr>PowerPoint Presentation</vt:lpstr>
      <vt:lpstr>PowerPoint Presentation</vt:lpstr>
      <vt:lpstr>US Commercial Space Launch  Competitiveness Act</vt:lpstr>
      <vt:lpstr>Title I  Spurring Private Aerospace Competitiveness and Entrepreneurship - Space Act of 2015</vt:lpstr>
      <vt:lpstr>Section 102 – International Launch Competitiveness</vt:lpstr>
      <vt:lpstr>Section 103 – Indemnification for Space Flight Participants</vt:lpstr>
      <vt:lpstr>Section 104 – Launch License Flexibility </vt:lpstr>
      <vt:lpstr>Section 106 – Federal Jurisdiction</vt:lpstr>
      <vt:lpstr>Section 107 – Cross Waivers</vt:lpstr>
      <vt:lpstr>Section 108 – Space Authority</vt:lpstr>
      <vt:lpstr>Section 109 – Orbital Traffic Management</vt:lpstr>
      <vt:lpstr>Section 110 – Space Surveillance and Situational Awareness Data</vt:lpstr>
      <vt:lpstr>Section 111 – Consensus Standards and Extension of certain Safety Regulation Requirements</vt:lpstr>
      <vt:lpstr>Section 112 – Government Astronauts</vt:lpstr>
      <vt:lpstr>Section 113 – Streamline Commercial Space Launch Activities</vt:lpstr>
      <vt:lpstr>Section 114 – Operation and Utilization of the ISS</vt:lpstr>
      <vt:lpstr>Section 115 – State Commercial Launch Facilities</vt:lpstr>
      <vt:lpstr>Section 116 – Space Support Vehicles Study</vt:lpstr>
      <vt:lpstr>Section 117 – Space Launch System Update</vt:lpstr>
      <vt:lpstr>Title II  Commercial Remote Sensing</vt:lpstr>
      <vt:lpstr>Title III  Office of Space Commerce</vt:lpstr>
      <vt:lpstr>Section 302 – Functions of Office of Space Commerce</vt:lpstr>
      <vt:lpstr>Title IV  Space Resource Exploration and Utilization</vt:lpstr>
      <vt:lpstr>New Definitions</vt:lpstr>
      <vt:lpstr>New Addition</vt:lpstr>
      <vt:lpstr>disclaimer</vt:lpstr>
      <vt:lpstr>PowerPoint Presentation</vt:lpstr>
      <vt:lpstr>PowerPoint Presentation</vt:lpstr>
      <vt:lpstr>PowerPoint Presentation</vt:lpstr>
    </vt:vector>
  </TitlesOfParts>
  <Company>Phoenix School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Act of 2015</dc:title>
  <dc:creator>Sarah  Nilsson</dc:creator>
  <cp:lastModifiedBy>Sarah  Nilsson</cp:lastModifiedBy>
  <cp:revision>370</cp:revision>
  <dcterms:created xsi:type="dcterms:W3CDTF">2015-10-20T20:07:30Z</dcterms:created>
  <dcterms:modified xsi:type="dcterms:W3CDTF">2015-12-14T08:46:47Z</dcterms:modified>
</cp:coreProperties>
</file>