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300" r:id="rId6"/>
    <p:sldId id="301" r:id="rId7"/>
    <p:sldId id="299" r:id="rId8"/>
    <p:sldId id="303" r:id="rId9"/>
    <p:sldId id="302" r:id="rId10"/>
    <p:sldId id="298" r:id="rId11"/>
    <p:sldId id="285" r:id="rId12"/>
    <p:sldId id="260" r:id="rId13"/>
    <p:sldId id="284" r:id="rId14"/>
    <p:sldId id="263" r:id="rId15"/>
    <p:sldId id="274" r:id="rId16"/>
    <p:sldId id="265" r:id="rId17"/>
    <p:sldId id="269" r:id="rId18"/>
    <p:sldId id="304" r:id="rId19"/>
    <p:sldId id="286" r:id="rId20"/>
    <p:sldId id="281" r:id="rId21"/>
    <p:sldId id="282" r:id="rId22"/>
    <p:sldId id="288" r:id="rId23"/>
    <p:sldId id="296" r:id="rId24"/>
    <p:sldId id="307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7C1F-60CB-492C-9F11-429F0B3FD1D4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C1A1-9FD8-4998-98D7-CB3CE9DF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1C1A1-9FD8-4998-98D7-CB3CE9DF94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1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DC78-6834-416D-98F6-E0567B2B995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2AFB-2E68-4FF6-B1CA-5D238D6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mitchvasi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LABOR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BY:  MITCHELL A. VASIN, ESQ.</a:t>
            </a:r>
          </a:p>
        </p:txBody>
      </p:sp>
    </p:spTree>
    <p:extLst>
      <p:ext uri="{BB962C8B-B14F-4D97-AF65-F5344CB8AC3E}">
        <p14:creationId xmlns:p14="http://schemas.microsoft.com/office/powerpoint/2010/main" val="154729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RAILWAY LABOR ACT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90" y="1899920"/>
            <a:ext cx="3372420" cy="3387475"/>
          </a:xfrm>
        </p:spPr>
      </p:pic>
      <p:sp>
        <p:nvSpPr>
          <p:cNvPr id="6" name="TextBox 5"/>
          <p:cNvSpPr txBox="1"/>
          <p:nvPr/>
        </p:nvSpPr>
        <p:spPr>
          <a:xfrm>
            <a:off x="1866900" y="5537200"/>
            <a:ext cx="859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www.nmb.gov</a:t>
            </a:r>
          </a:p>
        </p:txBody>
      </p:sp>
    </p:spTree>
    <p:extLst>
      <p:ext uri="{BB962C8B-B14F-4D97-AF65-F5344CB8AC3E}">
        <p14:creationId xmlns:p14="http://schemas.microsoft.com/office/powerpoint/2010/main" val="7837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RAILWAY LABOR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century ago, the railroads were the country’s lifeblood.</a:t>
            </a:r>
          </a:p>
          <a:p>
            <a:r>
              <a:rPr lang="en-US" dirty="0"/>
              <a:t>The state of employment law at the time resulted in numerous disruptions to railroad service.</a:t>
            </a:r>
          </a:p>
          <a:p>
            <a:pPr lvl="1"/>
            <a:r>
              <a:rPr lang="en-US" dirty="0"/>
              <a:t>Subject to varying state laws</a:t>
            </a:r>
          </a:p>
          <a:p>
            <a:pPr lvl="1"/>
            <a:r>
              <a:rPr lang="en-US" dirty="0"/>
              <a:t>Carriers regularly interfered with union organizing</a:t>
            </a:r>
          </a:p>
          <a:p>
            <a:pPr lvl="1"/>
            <a:r>
              <a:rPr lang="en-US" dirty="0"/>
              <a:t>Expiring contracts</a:t>
            </a:r>
          </a:p>
          <a:p>
            <a:pPr lvl="1"/>
            <a:r>
              <a:rPr lang="en-US" dirty="0"/>
              <a:t>No streamlined dispute resolution</a:t>
            </a:r>
          </a:p>
          <a:p>
            <a:r>
              <a:rPr lang="en-US" dirty="0"/>
              <a:t>Congress, with support of both </a:t>
            </a:r>
            <a:r>
              <a:rPr lang="en-US" i="1" dirty="0"/>
              <a:t>airline labor </a:t>
            </a:r>
            <a:r>
              <a:rPr lang="en-US" i="1" u="sng" dirty="0"/>
              <a:t>and</a:t>
            </a:r>
            <a:r>
              <a:rPr lang="en-US" i="1" dirty="0"/>
              <a:t> management</a:t>
            </a:r>
            <a:r>
              <a:rPr lang="en-US" dirty="0"/>
              <a:t>, responded by passing a comprehensive set of statutes designed to promote labor peace and minimize disruption of rail service.</a:t>
            </a:r>
          </a:p>
        </p:txBody>
      </p:sp>
    </p:spTree>
    <p:extLst>
      <p:ext uri="{BB962C8B-B14F-4D97-AF65-F5344CB8AC3E}">
        <p14:creationId xmlns:p14="http://schemas.microsoft.com/office/powerpoint/2010/main" val="23777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RAILWAY LABOR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GENERAL PURPOSES OF THE R.L.A.</a:t>
            </a:r>
          </a:p>
          <a:p>
            <a:pPr marL="514350" indent="-514350">
              <a:buAutoNum type="arabicParenBoth"/>
            </a:pPr>
            <a:r>
              <a:rPr lang="en-US" dirty="0"/>
              <a:t>Prevent interruptions to carrier service;</a:t>
            </a:r>
          </a:p>
          <a:p>
            <a:pPr lvl="1"/>
            <a:r>
              <a:rPr lang="en-US" i="1" dirty="0"/>
              <a:t>Contracts do not expire</a:t>
            </a:r>
          </a:p>
          <a:p>
            <a:pPr lvl="1"/>
            <a:r>
              <a:rPr lang="en-US" i="1" dirty="0"/>
              <a:t>No strikes or lockouts unless NMB authorizes otherwise</a:t>
            </a:r>
          </a:p>
          <a:p>
            <a:pPr marL="514350" indent="-514350">
              <a:buAutoNum type="arabicParenBoth"/>
            </a:pPr>
            <a:r>
              <a:rPr lang="en-US" dirty="0"/>
              <a:t>Freedom to form and join unions;</a:t>
            </a:r>
          </a:p>
          <a:p>
            <a:pPr lvl="1"/>
            <a:r>
              <a:rPr lang="en-US" i="1" dirty="0"/>
              <a:t>Carriers cannot interfere with union affairs</a:t>
            </a:r>
          </a:p>
          <a:p>
            <a:pPr lvl="1"/>
            <a:r>
              <a:rPr lang="en-US" i="1" dirty="0"/>
              <a:t>NMB designates the unions</a:t>
            </a:r>
          </a:p>
          <a:p>
            <a:pPr marL="514350" indent="-514350">
              <a:buAutoNum type="arabicParenBoth"/>
            </a:pPr>
            <a:r>
              <a:rPr lang="en-US" dirty="0"/>
              <a:t>Prompt and orderly settlement of contract negotiations; </a:t>
            </a:r>
          </a:p>
          <a:p>
            <a:pPr lvl="1"/>
            <a:r>
              <a:rPr lang="en-US" i="1" dirty="0"/>
              <a:t>NMB - mediation services</a:t>
            </a:r>
          </a:p>
          <a:p>
            <a:pPr lvl="1"/>
            <a:r>
              <a:rPr lang="en-US" i="1" dirty="0"/>
              <a:t>Limitations on right to strike</a:t>
            </a:r>
          </a:p>
          <a:p>
            <a:pPr marL="514350" indent="-514350">
              <a:buAutoNum type="arabicParenBoth"/>
            </a:pPr>
            <a:r>
              <a:rPr lang="en-US" dirty="0"/>
              <a:t>Prompt and orderly settlement of contract disputes.</a:t>
            </a:r>
          </a:p>
          <a:p>
            <a:pPr lvl="1"/>
            <a:r>
              <a:rPr lang="en-US" i="1" dirty="0"/>
              <a:t>Federal courts generally do not have jurisdiction over labor disputes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UNIONS UNDER THE RLA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54" y="1541895"/>
            <a:ext cx="8582891" cy="48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0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UNIONS UNDER THE RLA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YOUR RELATIONSHIP WITH THE EMPLOYER</a:t>
            </a:r>
            <a:r>
              <a:rPr lang="en-US" dirty="0"/>
              <a:t>: 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RAILWAY LABOR ACT:  </a:t>
            </a:r>
            <a:r>
              <a:rPr lang="en-US" dirty="0"/>
              <a:t>45 U.S.C. §§ 151 </a:t>
            </a:r>
            <a:r>
              <a:rPr lang="en-US" i="1" dirty="0"/>
              <a:t>et seq</a:t>
            </a:r>
            <a:r>
              <a:rPr lang="en-US" dirty="0"/>
              <a:t>. (1926)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Establishes the collective bargaining framework for railroads and airlines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Protects individual right to organize, join, and participate</a:t>
            </a:r>
          </a:p>
          <a:p>
            <a:pPr marL="0" indent="0">
              <a:buNone/>
            </a:pPr>
            <a:r>
              <a:rPr lang="en-US" b="1" u="sng" dirty="0"/>
              <a:t>YOUR RELATIONSHIP WITH THE UNION</a:t>
            </a:r>
            <a:r>
              <a:rPr lang="en-US" dirty="0"/>
              <a:t>: 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RAILWAY LABOR ACT: </a:t>
            </a:r>
            <a:r>
              <a:rPr lang="en-US" dirty="0"/>
              <a:t>45 U.S.C. §§ 151 </a:t>
            </a:r>
            <a:r>
              <a:rPr lang="en-US" i="1" dirty="0"/>
              <a:t>et seq</a:t>
            </a:r>
            <a:r>
              <a:rPr lang="en-US" dirty="0"/>
              <a:t>. (1926)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Duty of Fair Representation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LANDRUM-GRIFFIN ACT</a:t>
            </a:r>
            <a:r>
              <a:rPr lang="en-US" sz="2400" dirty="0"/>
              <a:t>:  29 U.S.C. §§ 401-431 (1959)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Protects union participation, elections, and financial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CIVIL RIGHTS ACT TITLE VII</a:t>
            </a:r>
            <a:r>
              <a:rPr lang="en-US" sz="2400" dirty="0"/>
              <a:t>:  42 U.S.C. 2000e-2(c) </a:t>
            </a:r>
            <a:r>
              <a:rPr lang="en-US" sz="2400" i="1" dirty="0"/>
              <a:t>et seq. </a:t>
            </a:r>
            <a:r>
              <a:rPr lang="en-US" sz="2400" dirty="0"/>
              <a:t>(1964)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Prevents discrimination based upon race, color, national origin,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UNION CONSTITUTION: </a:t>
            </a:r>
            <a:r>
              <a:rPr lang="en-US" sz="2400" dirty="0"/>
              <a:t>common law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Governs the union’s internal governance</a:t>
            </a:r>
          </a:p>
        </p:txBody>
      </p:sp>
    </p:spTree>
    <p:extLst>
      <p:ext uri="{BB962C8B-B14F-4D97-AF65-F5344CB8AC3E}">
        <p14:creationId xmlns:p14="http://schemas.microsoft.com/office/powerpoint/2010/main" val="41031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UNIONS UNDER THE RLA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73555" cy="4043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UNION POLITICAL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63654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UNIONS UNDER THE RLA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39351"/>
              </p:ext>
            </p:extLst>
          </p:nvPr>
        </p:nvGraphicFramePr>
        <p:xfrm>
          <a:off x="838200" y="1825625"/>
          <a:ext cx="105156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UNION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</a:t>
                      </a:r>
                      <a:r>
                        <a:rPr lang="en-US" baseline="0" dirty="0"/>
                        <a:t> OBLIGATION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  <a:p>
                      <a:r>
                        <a:rPr lang="en-US" dirty="0"/>
                        <a:t>(Dues and assessments per union constitution)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US" baseline="0" dirty="0"/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Agency fee / germane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expenses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 TO COLLECTIVE BARGAINING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r>
                        <a:rPr lang="en-US" baseline="0" dirty="0"/>
                        <a:t> TO UNION CONSTITUTION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PROTECTED BY DUTY OF FAIR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 TO VOTE FOR REPRESENTATIVES &amp;</a:t>
                      </a:r>
                      <a:r>
                        <a:rPr lang="en-US" baseline="0" dirty="0"/>
                        <a:t> CONTRACT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 TO VOTE FOR A NEW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7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42" y="1690688"/>
            <a:ext cx="381795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1" y="3976688"/>
            <a:ext cx="3135569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76" y="3976688"/>
            <a:ext cx="3954164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8" y="1690688"/>
            <a:ext cx="3096315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41" y="3976688"/>
            <a:ext cx="3886061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77" y="1690688"/>
            <a:ext cx="39541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58" y="1706872"/>
            <a:ext cx="7895283" cy="497567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4097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MERGERS AFFECT ORGANIZED LABOR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Transition to a single union</a:t>
            </a:r>
          </a:p>
          <a:p>
            <a:pPr lvl="1"/>
            <a:r>
              <a:rPr lang="en-US" dirty="0"/>
              <a:t>Railway Labor Act: Single Carrier / election by NMB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Transition to a single collective bargaining agreement</a:t>
            </a:r>
          </a:p>
          <a:p>
            <a:pPr lvl="1"/>
            <a:r>
              <a:rPr lang="en-US" dirty="0"/>
              <a:t>Railway Labor Act: collective bargaining process</a:t>
            </a:r>
          </a:p>
          <a:p>
            <a:pPr lvl="1"/>
            <a:r>
              <a:rPr lang="en-US" dirty="0"/>
              <a:t>Sometimes: US Bankruptcy Code: rejection of collective bargaining agreements 11 U.S.C. 1113 (1984)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Integrate seniority lists</a:t>
            </a:r>
          </a:p>
          <a:p>
            <a:pPr lvl="1"/>
            <a:r>
              <a:rPr lang="en-US" dirty="0" err="1"/>
              <a:t>McCaskill</a:t>
            </a:r>
            <a:r>
              <a:rPr lang="en-US" dirty="0"/>
              <a:t>-Bond statute:  49 U.S.C. 42112 (2007)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OFTEN VERY CONTENTIOUS!!!!!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YOUR 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AVIATION EXPERIENCE</a:t>
            </a:r>
          </a:p>
          <a:p>
            <a:pPr lvl="1"/>
            <a:r>
              <a:rPr lang="en-US" dirty="0"/>
              <a:t>Started taking flying lessons in high school (1990)</a:t>
            </a:r>
          </a:p>
          <a:p>
            <a:pPr lvl="1"/>
            <a:r>
              <a:rPr lang="en-US" dirty="0"/>
              <a:t>BS Aeronautical Science 1996 ERAU Prescott</a:t>
            </a:r>
          </a:p>
          <a:p>
            <a:pPr lvl="1"/>
            <a:r>
              <a:rPr lang="en-US" dirty="0"/>
              <a:t>Airline Transport Pilot, type rated in ATR42/72, B737, A320 series</a:t>
            </a:r>
          </a:p>
          <a:p>
            <a:pPr lvl="1"/>
            <a:r>
              <a:rPr lang="en-US" dirty="0"/>
              <a:t>18 years in the airline industry, 12 years at America West / US Airways / American Airlines</a:t>
            </a:r>
          </a:p>
          <a:p>
            <a:pPr lvl="1"/>
            <a:r>
              <a:rPr lang="en-US" dirty="0"/>
              <a:t>Over 12,000 hours of flight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LABOR UNION EXPERIENCE</a:t>
            </a:r>
          </a:p>
          <a:p>
            <a:pPr lvl="1"/>
            <a:r>
              <a:rPr lang="en-US" dirty="0"/>
              <a:t>Over 15 years experience</a:t>
            </a:r>
          </a:p>
          <a:p>
            <a:pPr lvl="1"/>
            <a:r>
              <a:rPr lang="en-US" dirty="0"/>
              <a:t>Union officer</a:t>
            </a:r>
          </a:p>
          <a:p>
            <a:pPr lvl="1"/>
            <a:r>
              <a:rPr lang="en-US" dirty="0"/>
              <a:t>Contract enforcement (grievance / arbitration)</a:t>
            </a:r>
          </a:p>
          <a:p>
            <a:pPr lvl="1"/>
            <a:r>
              <a:rPr lang="en-US" dirty="0"/>
              <a:t>Legal campaign organizer &amp; participant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LEGAL EXPERIENCE</a:t>
            </a:r>
          </a:p>
          <a:p>
            <a:pPr lvl="1"/>
            <a:r>
              <a:rPr lang="en-US" dirty="0"/>
              <a:t>Juris Doctor 2013 Arizona Summit Law School</a:t>
            </a:r>
          </a:p>
          <a:p>
            <a:pPr lvl="1"/>
            <a:r>
              <a:rPr lang="en-US" dirty="0"/>
              <a:t>Arizona Supreme Court extern</a:t>
            </a:r>
          </a:p>
          <a:p>
            <a:pPr lvl="1"/>
            <a:r>
              <a:rPr lang="en-US" dirty="0"/>
              <a:t>Fisher &amp; Phillips LLP (national labor and employment law firm)</a:t>
            </a:r>
          </a:p>
          <a:p>
            <a:pPr lvl="1"/>
            <a:r>
              <a:rPr lang="en-US" dirty="0"/>
              <a:t>Vasin &amp; Rocco PLLC:  civil dispute, family law, and estate planning practice for aviation and airline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6412" cy="4619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SENIORITY SYSTEM</a:t>
            </a:r>
          </a:p>
          <a:p>
            <a:pPr marL="0" indent="0">
              <a:buNone/>
            </a:pPr>
            <a:r>
              <a:rPr lang="en-US" dirty="0"/>
              <a:t>Seniority is a CBA provision, generally governing:</a:t>
            </a:r>
          </a:p>
          <a:p>
            <a:r>
              <a:rPr lang="en-US" dirty="0"/>
              <a:t>Advancement / furlough</a:t>
            </a:r>
          </a:p>
          <a:p>
            <a:r>
              <a:rPr lang="en-US" dirty="0"/>
              <a:t>Monthly schedules</a:t>
            </a:r>
          </a:p>
          <a:p>
            <a:r>
              <a:rPr lang="en-US" dirty="0"/>
              <a:t>Annual vacation dates</a:t>
            </a:r>
          </a:p>
          <a:p>
            <a:r>
              <a:rPr lang="en-US" dirty="0"/>
              <a:t>Standby travel priority</a:t>
            </a:r>
          </a:p>
          <a:p>
            <a:r>
              <a:rPr lang="en-US" dirty="0"/>
              <a:t>Other provisions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33" y="1690688"/>
            <a:ext cx="366522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0453" cy="4323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SENIORITY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13" y="2258008"/>
            <a:ext cx="3171825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30" y="2258008"/>
            <a:ext cx="2996084" cy="4114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13354" y="2258008"/>
            <a:ext cx="3004459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-10800000">
            <a:off x="4613353" y="2985797"/>
            <a:ext cx="3004459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-10800000">
            <a:off x="4613353" y="4428995"/>
            <a:ext cx="3004459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-10800000">
            <a:off x="4613353" y="5896957"/>
            <a:ext cx="3004459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62861" y="3713587"/>
            <a:ext cx="3004459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62860" y="5169166"/>
            <a:ext cx="3004459" cy="727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HISTORY OF SENIORITY INTEGRATION</a:t>
            </a:r>
          </a:p>
          <a:p>
            <a:r>
              <a:rPr lang="en-US" u="sng" dirty="0"/>
              <a:t>Civil Aeronautics Board (1938)</a:t>
            </a:r>
          </a:p>
          <a:p>
            <a:pPr lvl="1"/>
            <a:r>
              <a:rPr lang="en-US" dirty="0"/>
              <a:t>Developed and required a seniority integration process, known as Allegheny-Mohawk LPPs §§ 3, 13</a:t>
            </a:r>
          </a:p>
          <a:p>
            <a:r>
              <a:rPr lang="en-US" u="sng" dirty="0"/>
              <a:t>Deregulation (1978)</a:t>
            </a:r>
          </a:p>
          <a:p>
            <a:pPr lvl="1"/>
            <a:r>
              <a:rPr lang="en-US" dirty="0"/>
              <a:t>Seniority integration fell back into the collective bargaining process under the Railway Labor Act – a “free for all”</a:t>
            </a:r>
          </a:p>
          <a:p>
            <a:r>
              <a:rPr lang="en-US" u="sng" dirty="0" err="1"/>
              <a:t>McCaskill</a:t>
            </a:r>
            <a:r>
              <a:rPr lang="en-US" u="sng" dirty="0"/>
              <a:t>-Bond statute (2007)</a:t>
            </a:r>
          </a:p>
          <a:p>
            <a:pPr lvl="1"/>
            <a:r>
              <a:rPr lang="en-US" dirty="0"/>
              <a:t>In response to American Airlines’ acquisition of TWA; too many lopsided integrations</a:t>
            </a:r>
          </a:p>
        </p:txBody>
      </p:sp>
    </p:spTree>
    <p:extLst>
      <p:ext uri="{BB962C8B-B14F-4D97-AF65-F5344CB8AC3E}">
        <p14:creationId xmlns:p14="http://schemas.microsoft.com/office/powerpoint/2010/main" val="42610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AMERICAN AIRLINES / US AIRWAYS PILOT SENIORITY INTEGRATION</a:t>
            </a:r>
          </a:p>
          <a:p>
            <a:r>
              <a:rPr lang="en-US" dirty="0"/>
              <a:t>To be decided by a panel of 3 arbitrators.</a:t>
            </a:r>
          </a:p>
          <a:p>
            <a:r>
              <a:rPr lang="en-US" dirty="0"/>
              <a:t>19 days of hearings held in September &amp; October 2015, January 2016, which generated 5000+ pages of hearings transcripts, hundreds of exhibits, and several million dollars in attorneys fees.</a:t>
            </a:r>
          </a:p>
          <a:p>
            <a:r>
              <a:rPr lang="en-US" dirty="0"/>
              <a:t>Arbitration Award expected June / July 2016.</a:t>
            </a:r>
          </a:p>
          <a:p>
            <a:r>
              <a:rPr lang="en-US" dirty="0"/>
              <a:t>No matter the result, several lawsuits are expected to be filed (and already have been filed), all with the purpose of challenging the result of the process.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MERGERS</a:t>
            </a: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0688"/>
            <a:ext cx="3657600" cy="4572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90688"/>
            <a:ext cx="3657600" cy="4572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690688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24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44143" cy="20652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Please feel free to call or email:</a:t>
            </a:r>
          </a:p>
          <a:p>
            <a:pPr marL="0" indent="0" algn="ctr">
              <a:buNone/>
            </a:pPr>
            <a:r>
              <a:rPr lang="en-US" dirty="0"/>
              <a:t>Mitch Vasin</a:t>
            </a:r>
          </a:p>
          <a:p>
            <a:pPr marL="0" indent="0" algn="ctr">
              <a:buNone/>
            </a:pPr>
            <a:r>
              <a:rPr lang="en-US" dirty="0"/>
              <a:t>Cell (602) 318-2614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mitchvasin@gmail.com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665306"/>
            <a:ext cx="1091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Two career secrets that they may not teach you at ERAU</a:t>
            </a:r>
            <a:r>
              <a:rPr lang="en-US" sz="2400" dirty="0"/>
              <a:t>:</a:t>
            </a:r>
          </a:p>
          <a:p>
            <a:pPr marL="514350" indent="-514350">
              <a:buAutoNum type="arabicPeriod"/>
            </a:pPr>
            <a:r>
              <a:rPr lang="en-US" sz="2400" i="1" dirty="0"/>
              <a:t>Networking &amp; relationships are vital to your career.</a:t>
            </a:r>
          </a:p>
          <a:p>
            <a:pPr marL="514350" indent="-514350">
              <a:buAutoNum type="arabicPeriod"/>
            </a:pPr>
            <a:r>
              <a:rPr lang="en-US" sz="2400" i="1" dirty="0"/>
              <a:t>Don’t be afraid to reach out: people love to talk about themselves!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33" y="1872530"/>
            <a:ext cx="5695238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u="sng" dirty="0"/>
              <a:t>WHAT IS A LABOR UNION?</a:t>
            </a:r>
          </a:p>
          <a:p>
            <a:pPr lvl="1"/>
            <a:r>
              <a:rPr lang="en-US" dirty="0"/>
              <a:t>What is their purpose?  Why are they desirable?</a:t>
            </a:r>
          </a:p>
          <a:p>
            <a:pPr marL="571500" indent="-571500">
              <a:buFont typeface="+mj-lt"/>
              <a:buAutoNum type="romanUcPeriod"/>
            </a:pPr>
            <a:r>
              <a:rPr lang="en-US" u="sng" dirty="0"/>
              <a:t>THE RAILWAY LABOR ACT</a:t>
            </a:r>
          </a:p>
          <a:p>
            <a:pPr lvl="1"/>
            <a:r>
              <a:rPr lang="en-US" dirty="0"/>
              <a:t>Why was the RLA passed?  What is its purpose?</a:t>
            </a:r>
          </a:p>
          <a:p>
            <a:pPr marL="571500" indent="-571500">
              <a:buFont typeface="+mj-lt"/>
              <a:buAutoNum type="romanUcPeriod"/>
            </a:pPr>
            <a:r>
              <a:rPr lang="en-US" u="sng" dirty="0"/>
              <a:t>LABOR UNIONS UNDER THE RLA</a:t>
            </a:r>
          </a:p>
          <a:p>
            <a:pPr lvl="1"/>
            <a:r>
              <a:rPr lang="en-US" dirty="0"/>
              <a:t>The laws affecting union membership.</a:t>
            </a:r>
          </a:p>
          <a:p>
            <a:pPr marL="571500" indent="-571500">
              <a:buFont typeface="+mj-lt"/>
              <a:buAutoNum type="romanUcPeriod"/>
            </a:pPr>
            <a:r>
              <a:rPr lang="en-US" u="sng" dirty="0"/>
              <a:t>AIRLINE MERGERS</a:t>
            </a:r>
          </a:p>
          <a:p>
            <a:pPr lvl="1"/>
            <a:r>
              <a:rPr lang="en-US" dirty="0"/>
              <a:t>How organized labor is affected?</a:t>
            </a:r>
          </a:p>
          <a:p>
            <a:pPr marL="1028700" lvl="1" indent="-571500">
              <a:buFont typeface="+mj-lt"/>
              <a:buAutoNum type="romanUcPeriod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058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LABOR UNION?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45" y="1690688"/>
            <a:ext cx="9299510" cy="50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LABOR UNION?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652" y="2750140"/>
            <a:ext cx="3636696" cy="50488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A NON-UNION AIRLINE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98377"/>
            <a:ext cx="10058400" cy="23920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253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LABOR UNION?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651" y="1825625"/>
            <a:ext cx="3636696" cy="50488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A UNIONIZED AIRLINE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93" y="2330506"/>
            <a:ext cx="8047613" cy="41229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909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LABOR UNION?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THE THREE PRIMARY TENETS OF A LABOR UNION: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i="1" dirty="0"/>
              <a:t>The group versus the individual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i="1" dirty="0"/>
              <a:t>The exclusive representative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i="1" dirty="0"/>
              <a:t>Democratic governance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LABOR UNION?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IMPORTANT LABOR &amp; EMPLOYMENT LAW CONCEPTS</a:t>
            </a:r>
          </a:p>
          <a:p>
            <a:pPr algn="ctr">
              <a:lnSpc>
                <a:spcPct val="200000"/>
              </a:lnSpc>
            </a:pPr>
            <a:r>
              <a:rPr lang="en-US" sz="3200" i="1" dirty="0"/>
              <a:t>At-will employment / just cause</a:t>
            </a:r>
          </a:p>
          <a:p>
            <a:pPr algn="ctr">
              <a:lnSpc>
                <a:spcPct val="200000"/>
              </a:lnSpc>
            </a:pPr>
            <a:r>
              <a:rPr lang="en-US" sz="3200" i="1" dirty="0"/>
              <a:t>Closed shop / Agency shop</a:t>
            </a:r>
          </a:p>
          <a:p>
            <a:pPr algn="ctr">
              <a:lnSpc>
                <a:spcPct val="200000"/>
              </a:lnSpc>
            </a:pPr>
            <a:r>
              <a:rPr lang="en-US" sz="3200" i="1" dirty="0"/>
              <a:t>Right-to-work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RAILWAY LABOR 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690688"/>
            <a:ext cx="6146800" cy="48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</TotalTime>
  <Words>965</Words>
  <Application>Microsoft Office PowerPoint</Application>
  <PresentationFormat>Widescreen</PresentationFormat>
  <Paragraphs>154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AIRLINE LABOR LAW</vt:lpstr>
      <vt:lpstr>ABOUT YOUR PRESENTER</vt:lpstr>
      <vt:lpstr>PRESENTATION OVERVIEW</vt:lpstr>
      <vt:lpstr>WHAT IS A LABOR UNION?</vt:lpstr>
      <vt:lpstr>WHAT IS A LABOR UNION?</vt:lpstr>
      <vt:lpstr>WHAT IS A LABOR UNION?</vt:lpstr>
      <vt:lpstr>WHAT IS A LABOR UNION?</vt:lpstr>
      <vt:lpstr>WHAT IS A LABOR UNION?</vt:lpstr>
      <vt:lpstr>THE RAILWAY LABOR ACT</vt:lpstr>
      <vt:lpstr>THE RAILWAY LABOR ACT</vt:lpstr>
      <vt:lpstr>THE RAILWAY LABOR ACT</vt:lpstr>
      <vt:lpstr>THE RAILWAY LABOR ACT</vt:lpstr>
      <vt:lpstr>LABOR UNIONS UNDER THE RLA</vt:lpstr>
      <vt:lpstr>LABOR UNIONS UNDER THE RLA</vt:lpstr>
      <vt:lpstr>LABOR UNIONS UNDER THE RLA</vt:lpstr>
      <vt:lpstr>LABOR UNIONS UNDER THE RLA</vt:lpstr>
      <vt:lpstr>AIRLINE MERGERS</vt:lpstr>
      <vt:lpstr>AIRLINE MERGERS</vt:lpstr>
      <vt:lpstr>AIRLINE MERGERS</vt:lpstr>
      <vt:lpstr>AIRLINE MERGERS</vt:lpstr>
      <vt:lpstr>AIRLINE MERGERS</vt:lpstr>
      <vt:lpstr>AIRLINE MERGERS</vt:lpstr>
      <vt:lpstr>AIRLINE MERGERS</vt:lpstr>
      <vt:lpstr>AIRLINE MERGERS</vt:lpstr>
      <vt:lpstr>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Vasin</dc:creator>
  <cp:lastModifiedBy>Mitchell Vasin</cp:lastModifiedBy>
  <cp:revision>85</cp:revision>
  <dcterms:created xsi:type="dcterms:W3CDTF">2015-03-28T21:40:25Z</dcterms:created>
  <dcterms:modified xsi:type="dcterms:W3CDTF">2016-04-11T04:14:07Z</dcterms:modified>
</cp:coreProperties>
</file>