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D200B3F0-A9BC-48CE-8EB6-ECE965069900}" type="datetimeFigureOut">
              <a:rPr lang="en-US" dirty="0"/>
              <a:pPr/>
              <a:t>4/10/2016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9FFFF-3106-4DDB-AA62-0C80862170D6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8B7-AE95-4DC8-9A51-7A71F545B098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EC2B-8188-4AC2-9F0D-8D09C51D505A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B75E-944F-430B-BE5F-C69FA8823C04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E0DC7-7F53-471C-A711-B3DA6F2535F3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F4C9D-4618-451D-80C1-6A376BB42AB4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D2318-CE40-42F6-962A-4C6D6CF697DB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6AC1-EB7F-4BEF-90D9-5764B50DAF8A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0712A-F861-4AB0-A754-4F5A2033CD4B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507B7-F2DC-4B2C-B14D-58A9766807A2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483D-5CB4-4842-8F2F-05D5276ACF63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E32E-9DC0-47C8-A657-48F5C3E4A10B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C0D-8C3A-4771-A43D-83937FC700D4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D2D6-FCC2-425A-A4A7-8058E8C01CB1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2683-E6E7-4CC3-9EEE-7854DD4F3545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0F81-B39D-4CBB-8BF3-5D6E395D0F72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64B320A-89BA-47B2-A525-92E8D10B06E4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0386" y="2133600"/>
            <a:ext cx="9128034" cy="2403149"/>
          </a:xfrm>
        </p:spPr>
        <p:txBody>
          <a:bodyPr/>
          <a:lstStyle/>
          <a:p>
            <a:r>
              <a:rPr lang="en-US" sz="1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Flying Clubs</a:t>
            </a:r>
            <a:endParaRPr lang="en-US" sz="1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431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762" y="725940"/>
            <a:ext cx="8761413" cy="728480"/>
          </a:xfrm>
        </p:spPr>
        <p:txBody>
          <a:bodyPr/>
          <a:lstStyle/>
          <a:p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Defined: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64" y="2267712"/>
            <a:ext cx="11216640" cy="4218432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800" dirty="0" smtClean="0"/>
              <a:t>“a nonprofit or not-for-profit entity organized for the express purpose of providing its members with aircraft for their personal use and enjoyment only”</a:t>
            </a:r>
          </a:p>
          <a:p>
            <a:pPr marL="457200" lvl="1" indent="0">
              <a:buNone/>
            </a:pPr>
            <a:r>
              <a:rPr lang="en-US" sz="2000" b="1" dirty="0" smtClean="0"/>
              <a:t>-Club aircraft must be in the name of flying club or owned by all members.</a:t>
            </a:r>
          </a:p>
          <a:p>
            <a:pPr marL="457200" lvl="1" indent="0">
              <a:buNone/>
            </a:pPr>
            <a:r>
              <a:rPr lang="en-US" sz="2000" b="1" dirty="0"/>
              <a:t>-</a:t>
            </a:r>
            <a:r>
              <a:rPr lang="en-US" sz="2000" b="1" dirty="0" smtClean="0"/>
              <a:t>No part of the net earnings of the club will benefit an individual in any form.</a:t>
            </a:r>
          </a:p>
          <a:p>
            <a:pPr marL="457200" lvl="1" indent="0">
              <a:buNone/>
            </a:pPr>
            <a:r>
              <a:rPr lang="en-US" sz="2000" b="1" dirty="0" smtClean="0"/>
              <a:t>-Not derive greater revenue from use of its aircraft.</a:t>
            </a:r>
          </a:p>
          <a:p>
            <a:pPr marL="457200" lvl="1" indent="0">
              <a:buNone/>
            </a:pPr>
            <a:r>
              <a:rPr lang="en-US" sz="2000" b="1" dirty="0" smtClean="0"/>
              <a:t>-May not offer or conduct aircraft rental operations. </a:t>
            </a:r>
          </a:p>
          <a:p>
            <a:pPr marL="457200" lvl="1" indent="0">
              <a:buNone/>
            </a:pPr>
            <a:r>
              <a:rPr lang="en-US" sz="2000" b="1" dirty="0" smtClean="0"/>
              <a:t>-May conduct flight instruction for regular members only, with no obligation of pay.</a:t>
            </a:r>
          </a:p>
          <a:p>
            <a:pPr marL="457200" lvl="1" indent="0">
              <a:buNone/>
            </a:pPr>
            <a:r>
              <a:rPr lang="en-US" sz="2000" b="1" dirty="0" smtClean="0"/>
              <a:t>-Mechanic members are not obligated for pay by the flying club.</a:t>
            </a:r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962400" y="1578864"/>
            <a:ext cx="6315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5190.6B, FAA Airport Compliance Manual, paragraph 10(6)(a))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70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762" y="725940"/>
            <a:ext cx="8761413" cy="728480"/>
          </a:xfrm>
        </p:spPr>
        <p:txBody>
          <a:bodyPr/>
          <a:lstStyle/>
          <a:p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AOPA Proposal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64" y="2267712"/>
            <a:ext cx="11216640" cy="4218432"/>
          </a:xfrm>
        </p:spPr>
        <p:txBody>
          <a:bodyPr>
            <a:normAutofit fontScale="92500"/>
          </a:bodyPr>
          <a:lstStyle/>
          <a:p>
            <a:pPr marL="457200" lvl="1" indent="0">
              <a:buNone/>
            </a:pPr>
            <a:r>
              <a:rPr lang="en-US" sz="2800" b="1" dirty="0" smtClean="0"/>
              <a:t>Item 1- </a:t>
            </a:r>
            <a:r>
              <a:rPr lang="en-US" sz="2800" dirty="0" smtClean="0"/>
              <a:t>Pay for flight instruction when:</a:t>
            </a:r>
          </a:p>
          <a:p>
            <a:pPr marL="457200" lvl="1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	</a:t>
            </a:r>
            <a:r>
              <a:rPr lang="en-US" sz="2800" b="1" dirty="0" smtClean="0"/>
              <a:t>(a) </a:t>
            </a:r>
            <a:r>
              <a:rPr lang="en-US" sz="2800" dirty="0" smtClean="0"/>
              <a:t>provided to a club member by commercial operator authorized by the airport sponsor to provide instruction on field.</a:t>
            </a:r>
            <a:r>
              <a:rPr lang="en-US" sz="2800" b="1" dirty="0" smtClean="0"/>
              <a:t> </a:t>
            </a:r>
          </a:p>
          <a:p>
            <a:pPr marL="457200" lvl="1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		(b) </a:t>
            </a:r>
            <a:r>
              <a:rPr lang="en-US" sz="2800" dirty="0" smtClean="0"/>
              <a:t>provided to a club member by flight instructor who is also a club member. </a:t>
            </a:r>
          </a:p>
          <a:p>
            <a:pPr marL="457200" lvl="1" indent="0">
              <a:buNone/>
            </a:pPr>
            <a:endParaRPr lang="en-US" sz="2800" dirty="0" smtClean="0"/>
          </a:p>
          <a:p>
            <a:pPr marL="457200" lvl="1" indent="0">
              <a:buNone/>
            </a:pPr>
            <a:r>
              <a:rPr lang="en-US" sz="2800" b="1" dirty="0"/>
              <a:t>Airport Sponsor has the right to limit flight instruction for monetary compensation but must permit the club to compensate club instructors with credit against payment of dues or flight time.</a:t>
            </a:r>
          </a:p>
        </p:txBody>
      </p:sp>
    </p:spTree>
    <p:extLst>
      <p:ext uri="{BB962C8B-B14F-4D97-AF65-F5344CB8AC3E}">
        <p14:creationId xmlns:p14="http://schemas.microsoft.com/office/powerpoint/2010/main" val="3196955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762" y="725940"/>
            <a:ext cx="8761413" cy="728480"/>
          </a:xfrm>
        </p:spPr>
        <p:txBody>
          <a:bodyPr/>
          <a:lstStyle/>
          <a:p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AOPA Proposal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64" y="2267712"/>
            <a:ext cx="11216640" cy="4218432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endParaRPr lang="en-US" sz="2800" b="1" dirty="0" smtClean="0"/>
          </a:p>
          <a:p>
            <a:pPr marL="457200" lvl="1" indent="0">
              <a:buNone/>
            </a:pPr>
            <a:r>
              <a:rPr lang="en-US" sz="2800" b="1" dirty="0" smtClean="0"/>
              <a:t>Item 2- </a:t>
            </a:r>
            <a:r>
              <a:rPr lang="en-US" sz="2800" dirty="0" smtClean="0"/>
              <a:t>Mechanic members may be compensated not to exceed a reasonable rate for work at the discretion of other club members. </a:t>
            </a:r>
            <a:r>
              <a:rPr lang="en-US" sz="2800" b="1" dirty="0"/>
              <a:t>	</a:t>
            </a:r>
            <a:endParaRPr lang="en-US" sz="2800" b="1" dirty="0" smtClean="0"/>
          </a:p>
          <a:p>
            <a:pPr marL="457200" lvl="1" indent="0">
              <a:buNone/>
            </a:pPr>
            <a:endParaRPr lang="en-US" sz="2800" b="1" dirty="0"/>
          </a:p>
          <a:p>
            <a:pPr marL="457200" lvl="1" indent="0">
              <a:buNone/>
            </a:pPr>
            <a:r>
              <a:rPr lang="en-US" sz="2800" b="1" dirty="0"/>
              <a:t>Airport Sponsor has the right to limit maintenance work for monetary compensation but must permit the club to compensate club mechanics with credit against payment of dues or flight time.</a:t>
            </a:r>
          </a:p>
        </p:txBody>
      </p:sp>
    </p:spTree>
    <p:extLst>
      <p:ext uri="{BB962C8B-B14F-4D97-AF65-F5344CB8AC3E}">
        <p14:creationId xmlns:p14="http://schemas.microsoft.com/office/powerpoint/2010/main" val="1888784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425" y="491901"/>
            <a:ext cx="10722279" cy="1328328"/>
          </a:xfrm>
        </p:spPr>
        <p:txBody>
          <a:bodyPr/>
          <a:lstStyle/>
          <a:p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Proposal Support &amp; Comments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64" y="2261937"/>
            <a:ext cx="11216640" cy="4443663"/>
          </a:xfrm>
        </p:spPr>
        <p:txBody>
          <a:bodyPr>
            <a:normAutofit fontScale="85000" lnSpcReduction="20000"/>
          </a:bodyPr>
          <a:lstStyle/>
          <a:p>
            <a:pPr marL="457200" lvl="1" indent="0">
              <a:buNone/>
            </a:pPr>
            <a:r>
              <a:rPr lang="en-US" sz="2800" b="1" dirty="0" smtClean="0"/>
              <a:t>Support to change policy-</a:t>
            </a:r>
          </a:p>
          <a:p>
            <a:pPr marL="457200" lvl="1" indent="0">
              <a:buNone/>
            </a:pPr>
            <a:r>
              <a:rPr lang="en-US" sz="2800" dirty="0" smtClean="0"/>
              <a:t> - 44 </a:t>
            </a:r>
            <a:r>
              <a:rPr lang="en-US" sz="2800" dirty="0" smtClean="0"/>
              <a:t>airport users offered support of both AOPA policy </a:t>
            </a:r>
            <a:r>
              <a:rPr lang="en-US" sz="2800" dirty="0" smtClean="0"/>
              <a:t>proposals.</a:t>
            </a:r>
            <a:endParaRPr lang="en-US" sz="2800" dirty="0" smtClean="0"/>
          </a:p>
          <a:p>
            <a:pPr marL="457200" lvl="1" indent="0">
              <a:buNone/>
            </a:pPr>
            <a:r>
              <a:rPr lang="en-US" sz="2800" dirty="0" smtClean="0"/>
              <a:t> - would provide an incentive for pilots who belong to flying clubs to remain current and continue their education in a convenient, cost-effective, and familiar environment. </a:t>
            </a:r>
          </a:p>
          <a:p>
            <a:pPr marL="457200" lvl="1" indent="0">
              <a:buNone/>
            </a:pPr>
            <a:r>
              <a:rPr lang="en-US" sz="2800" dirty="0" smtClean="0"/>
              <a:t> - small airports rely on flying clubs because there is not enough business activity to support a flying school. </a:t>
            </a:r>
          </a:p>
          <a:p>
            <a:pPr marL="457200" lvl="1" indent="0">
              <a:buNone/>
            </a:pPr>
            <a:r>
              <a:rPr lang="en-US" sz="2800" dirty="0" smtClean="0"/>
              <a:t> - airports without flight schools and clubs without CFI’s – club members cannot receive proficiency checkouts or additional training without violating airport’s policy</a:t>
            </a:r>
            <a:r>
              <a:rPr lang="en-US" sz="2800" dirty="0" smtClean="0"/>
              <a:t>.</a:t>
            </a:r>
          </a:p>
          <a:p>
            <a:pPr marL="457200" lvl="1" indent="0">
              <a:buNone/>
            </a:pPr>
            <a:r>
              <a:rPr lang="en-US" sz="2800" b="1" dirty="0"/>
              <a:t>Opposed to change </a:t>
            </a:r>
            <a:r>
              <a:rPr lang="en-US" sz="2800" b="1" dirty="0" smtClean="0"/>
              <a:t>policy-</a:t>
            </a:r>
            <a:endParaRPr lang="en-US" sz="2800" b="1" dirty="0"/>
          </a:p>
          <a:p>
            <a:pPr marL="457200" lvl="1" indent="0">
              <a:buNone/>
            </a:pPr>
            <a:r>
              <a:rPr lang="en-US" sz="2800" dirty="0"/>
              <a:t> - Belief that “for profit” flight schools would suffer financially.</a:t>
            </a:r>
          </a:p>
          <a:p>
            <a:pPr marL="457200" lvl="1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810365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581" y="539459"/>
            <a:ext cx="10722279" cy="1328328"/>
          </a:xfrm>
        </p:spPr>
        <p:txBody>
          <a:bodyPr/>
          <a:lstStyle/>
          <a:p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 policy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0" y="2267712"/>
            <a:ext cx="11216640" cy="4218432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800" dirty="0" smtClean="0"/>
              <a:t>-Flying clubs should at no time hold themselves out as fixed based operators, flight schools, or as business offering serviced to general public.</a:t>
            </a:r>
          </a:p>
          <a:p>
            <a:pPr marL="457200" lvl="1" indent="0">
              <a:buNone/>
            </a:pPr>
            <a:r>
              <a:rPr lang="en-US" sz="2800" dirty="0" smtClean="0"/>
              <a:t>-CFIs and mechanics should be permitted to receive either monetary compensation or discounted club member dues, but not both.</a:t>
            </a:r>
          </a:p>
          <a:p>
            <a:pPr marL="457200" lvl="1" indent="0">
              <a:buNone/>
            </a:pPr>
            <a:r>
              <a:rPr lang="en-US" sz="2800" dirty="0" smtClean="0"/>
              <a:t>-Must not indicate that they are a flight school or that they are a business where people can learn to fly. </a:t>
            </a:r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885046" y="1621381"/>
            <a:ext cx="6900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(5190.6B, FAA Airport Compliance Manual, paragraph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10.6(c)(3-4, 8-9)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292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135</TotalTime>
  <Words>367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Wingdings 3</vt:lpstr>
      <vt:lpstr>Ion Boardroom</vt:lpstr>
      <vt:lpstr>Flying Clubs</vt:lpstr>
      <vt:lpstr>Defined:</vt:lpstr>
      <vt:lpstr>AOPA Proposal</vt:lpstr>
      <vt:lpstr>AOPA Proposal</vt:lpstr>
      <vt:lpstr>Proposal Support &amp; Comments</vt:lpstr>
      <vt:lpstr>Final policy Changes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C Web</dc:creator>
  <cp:lastModifiedBy>Emily C Web</cp:lastModifiedBy>
  <cp:revision>12</cp:revision>
  <dcterms:created xsi:type="dcterms:W3CDTF">2016-04-10T02:29:39Z</dcterms:created>
  <dcterms:modified xsi:type="dcterms:W3CDTF">2016-04-11T05:35:11Z</dcterms:modified>
</cp:coreProperties>
</file>