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57" r:id="rId4"/>
    <p:sldId id="258" r:id="rId5"/>
    <p:sldId id="267"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3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9/13/16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periorcourt.maricopa.gov/superiorcourt/self-servicecenter/forms/powerofattorney/gn_poa1.a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periorcourt.maricopa.gov/superiorcourt/self-servicecenter/forms/powerofattorney/gn_spoa1.as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periorcourt.maricopa.gov/superiorcourt/self-servicecenter/forms/powerofattorney/gn_ppoa1.as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zag.gov/sites/default/files/sites/all/docs/lifecare/Life-Care-Planning-Packet-Complet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t>Estate </a:t>
            </a:r>
            <a:br>
              <a:rPr lang="en-US" dirty="0" smtClean="0"/>
            </a:br>
            <a:r>
              <a:rPr lang="en-US" dirty="0" smtClean="0"/>
              <a:t>and </a:t>
            </a:r>
            <a:br>
              <a:rPr lang="en-US" dirty="0" smtClean="0"/>
            </a:br>
            <a:r>
              <a:rPr lang="en-US" dirty="0" smtClean="0"/>
              <a:t>Life Care Planning</a:t>
            </a:r>
            <a:endParaRPr lang="en-US" dirty="0"/>
          </a:p>
        </p:txBody>
      </p:sp>
      <p:sp>
        <p:nvSpPr>
          <p:cNvPr id="3" name="Subtitle 2"/>
          <p:cNvSpPr>
            <a:spLocks noGrp="1"/>
          </p:cNvSpPr>
          <p:nvPr>
            <p:ph type="subTitle" idx="1"/>
          </p:nvPr>
        </p:nvSpPr>
        <p:spPr/>
        <p:txBody>
          <a:bodyPr/>
          <a:lstStyle/>
          <a:p>
            <a:pPr algn="r"/>
            <a:endParaRPr lang="en-US" dirty="0" smtClean="0"/>
          </a:p>
          <a:p>
            <a:pPr algn="r"/>
            <a:endParaRPr lang="en-US" dirty="0"/>
          </a:p>
          <a:p>
            <a:pPr algn="r"/>
            <a:r>
              <a:rPr lang="en-US" dirty="0" smtClean="0"/>
              <a:t>Dr. Sarah J. Nilsson, Esq.</a:t>
            </a:r>
            <a:endParaRPr lang="en-US" dirty="0"/>
          </a:p>
        </p:txBody>
      </p:sp>
    </p:spTree>
    <p:extLst>
      <p:ext uri="{BB962C8B-B14F-4D97-AF65-F5344CB8AC3E}">
        <p14:creationId xmlns:p14="http://schemas.microsoft.com/office/powerpoint/2010/main" val="239955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with Others</a:t>
            </a:r>
            <a:endParaRPr lang="en-US" dirty="0"/>
          </a:p>
        </p:txBody>
      </p:sp>
      <p:sp>
        <p:nvSpPr>
          <p:cNvPr id="3" name="Content Placeholder 2"/>
          <p:cNvSpPr>
            <a:spLocks noGrp="1"/>
          </p:cNvSpPr>
          <p:nvPr>
            <p:ph idx="1"/>
          </p:nvPr>
        </p:nvSpPr>
        <p:spPr>
          <a:xfrm>
            <a:off x="914400" y="2536403"/>
            <a:ext cx="7313613" cy="2135125"/>
          </a:xfrm>
        </p:spPr>
        <p:txBody>
          <a:bodyPr/>
          <a:lstStyle/>
          <a:p>
            <a:r>
              <a:rPr lang="en-US" dirty="0" smtClean="0"/>
              <a:t>Your health care representative</a:t>
            </a:r>
          </a:p>
          <a:p>
            <a:r>
              <a:rPr lang="en-US" dirty="0" smtClean="0"/>
              <a:t>Your spouse, children, other relatives, close friends</a:t>
            </a:r>
          </a:p>
          <a:p>
            <a:r>
              <a:rPr lang="en-US" dirty="0" smtClean="0"/>
              <a:t>Your doctor, clergyperson, others</a:t>
            </a:r>
            <a:endParaRPr lang="en-US" dirty="0"/>
          </a:p>
        </p:txBody>
      </p:sp>
    </p:spTree>
    <p:extLst>
      <p:ext uri="{BB962C8B-B14F-4D97-AF65-F5344CB8AC3E}">
        <p14:creationId xmlns:p14="http://schemas.microsoft.com/office/powerpoint/2010/main" val="306742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and Discuss</a:t>
            </a:r>
            <a:endParaRPr lang="en-US" dirty="0"/>
          </a:p>
        </p:txBody>
      </p:sp>
      <p:sp>
        <p:nvSpPr>
          <p:cNvPr id="3" name="Content Placeholder 2"/>
          <p:cNvSpPr>
            <a:spLocks noGrp="1"/>
          </p:cNvSpPr>
          <p:nvPr>
            <p:ph idx="1"/>
          </p:nvPr>
        </p:nvSpPr>
        <p:spPr/>
        <p:txBody>
          <a:bodyPr/>
          <a:lstStyle/>
          <a:p>
            <a:r>
              <a:rPr lang="en-US" dirty="0" smtClean="0"/>
              <a:t>Quality of life and prolonging life</a:t>
            </a:r>
          </a:p>
          <a:p>
            <a:r>
              <a:rPr lang="en-US" dirty="0" smtClean="0"/>
              <a:t>Life support</a:t>
            </a:r>
          </a:p>
          <a:p>
            <a:r>
              <a:rPr lang="en-US" dirty="0" smtClean="0"/>
              <a:t>Organ donation</a:t>
            </a:r>
          </a:p>
          <a:p>
            <a:r>
              <a:rPr lang="en-US" dirty="0" smtClean="0"/>
              <a:t>Autopsy</a:t>
            </a:r>
          </a:p>
          <a:p>
            <a:r>
              <a:rPr lang="en-US" dirty="0" smtClean="0"/>
              <a:t>Comfort care and other support when you are dying</a:t>
            </a:r>
          </a:p>
          <a:p>
            <a:r>
              <a:rPr lang="en-US" dirty="0" smtClean="0"/>
              <a:t>Remembrances to loved ones, and funeral or other arrangements</a:t>
            </a:r>
            <a:endParaRPr lang="en-US" dirty="0"/>
          </a:p>
        </p:txBody>
      </p:sp>
    </p:spTree>
    <p:extLst>
      <p:ext uri="{BB962C8B-B14F-4D97-AF65-F5344CB8AC3E}">
        <p14:creationId xmlns:p14="http://schemas.microsoft.com/office/powerpoint/2010/main" val="399325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Documents</a:t>
            </a:r>
            <a:endParaRPr lang="en-US" dirty="0"/>
          </a:p>
        </p:txBody>
      </p:sp>
      <p:sp>
        <p:nvSpPr>
          <p:cNvPr id="3" name="Content Placeholder 2"/>
          <p:cNvSpPr>
            <a:spLocks noGrp="1"/>
          </p:cNvSpPr>
          <p:nvPr>
            <p:ph idx="1"/>
          </p:nvPr>
        </p:nvSpPr>
        <p:spPr>
          <a:xfrm>
            <a:off x="3402" y="2264276"/>
            <a:ext cx="9140598" cy="4056062"/>
          </a:xfrm>
        </p:spPr>
        <p:txBody>
          <a:bodyPr>
            <a:normAutofit/>
          </a:bodyPr>
          <a:lstStyle/>
          <a:p>
            <a:r>
              <a:rPr lang="en-US" dirty="0" smtClean="0"/>
              <a:t>When completed, the documents may be:</a:t>
            </a:r>
          </a:p>
          <a:p>
            <a:pPr lvl="1"/>
            <a:r>
              <a:rPr lang="en-US" dirty="0" smtClean="0"/>
              <a:t>Kept in a safe place that is also readily accessible (the originals)</a:t>
            </a:r>
          </a:p>
          <a:p>
            <a:pPr lvl="1"/>
            <a:r>
              <a:rPr lang="en-US" dirty="0" smtClean="0"/>
              <a:t>Given to your representative(s) and your doctor(s) (the copies)</a:t>
            </a:r>
          </a:p>
          <a:p>
            <a:pPr lvl="1"/>
            <a:r>
              <a:rPr lang="en-US" dirty="0" smtClean="0"/>
              <a:t>Also given to family and close friends (the copies)</a:t>
            </a:r>
          </a:p>
          <a:p>
            <a:pPr lvl="1"/>
            <a:r>
              <a:rPr lang="en-US" dirty="0" smtClean="0"/>
              <a:t>Taken to hospital  or other health care facility (the copies)</a:t>
            </a:r>
          </a:p>
          <a:p>
            <a:pPr lvl="1"/>
            <a:r>
              <a:rPr lang="en-US" dirty="0" smtClean="0"/>
              <a:t>Registered with Arizona Advance Directive Registry at the Arizona Secretary of State (confidential database)</a:t>
            </a:r>
          </a:p>
          <a:p>
            <a:pPr lvl="1"/>
            <a:r>
              <a:rPr lang="en-US" dirty="0" smtClean="0"/>
              <a:t>May be updated as you wish – the most recent form is the valid one</a:t>
            </a:r>
          </a:p>
          <a:p>
            <a:pPr lvl="1"/>
            <a:endParaRPr lang="en-US" dirty="0" smtClean="0"/>
          </a:p>
          <a:p>
            <a:pPr lvl="1"/>
            <a:endParaRPr lang="en-US" dirty="0"/>
          </a:p>
        </p:txBody>
      </p:sp>
    </p:spTree>
    <p:extLst>
      <p:ext uri="{BB962C8B-B14F-4D97-AF65-F5344CB8AC3E}">
        <p14:creationId xmlns:p14="http://schemas.microsoft.com/office/powerpoint/2010/main" val="217624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Wallet-sized Notice</a:t>
            </a:r>
            <a:endParaRPr lang="en-US" dirty="0"/>
          </a:p>
        </p:txBody>
      </p:sp>
      <p:pic>
        <p:nvPicPr>
          <p:cNvPr id="5" name="Picture 4" descr="Screen Shot 2016-09-13 at 10.11.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47" y="1447800"/>
            <a:ext cx="6699638" cy="5173978"/>
          </a:xfrm>
          <a:prstGeom prst="rect">
            <a:avLst/>
          </a:prstGeom>
        </p:spPr>
      </p:pic>
    </p:spTree>
    <p:extLst>
      <p:ext uri="{BB962C8B-B14F-4D97-AF65-F5344CB8AC3E}">
        <p14:creationId xmlns:p14="http://schemas.microsoft.com/office/powerpoint/2010/main" val="270021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Durable Health Care Power of Attorney</a:t>
            </a:r>
            <a:endParaRPr lang="en-US" dirty="0"/>
          </a:p>
        </p:txBody>
      </p:sp>
      <p:sp>
        <p:nvSpPr>
          <p:cNvPr id="3" name="Content Placeholder 2"/>
          <p:cNvSpPr>
            <a:spLocks noGrp="1"/>
          </p:cNvSpPr>
          <p:nvPr>
            <p:ph idx="1"/>
          </p:nvPr>
        </p:nvSpPr>
        <p:spPr>
          <a:xfrm>
            <a:off x="3402" y="2264276"/>
            <a:ext cx="9140598" cy="3510882"/>
          </a:xfrm>
        </p:spPr>
        <p:txBody>
          <a:bodyPr/>
          <a:lstStyle/>
          <a:p>
            <a:r>
              <a:rPr lang="en-US" dirty="0"/>
              <a:t>A</a:t>
            </a:r>
            <a:r>
              <a:rPr lang="en-US" dirty="0" smtClean="0"/>
              <a:t> </a:t>
            </a:r>
            <a:r>
              <a:rPr lang="en-US" dirty="0"/>
              <a:t>document lets you choose another person, called an "agent," to make health care decisions if you can no longer make those decisions for yourself. </a:t>
            </a:r>
            <a:endParaRPr lang="en-US" dirty="0" smtClean="0"/>
          </a:p>
          <a:p>
            <a:r>
              <a:rPr lang="en-US" dirty="0" smtClean="0"/>
              <a:t>Unless </a:t>
            </a:r>
            <a:r>
              <a:rPr lang="en-US" dirty="0"/>
              <a:t>the document includes specific limits, the agent will have broad authority to make any health care decision you could normally make for yourself. This could include a decision about whether or not to continue tube </a:t>
            </a:r>
            <a:r>
              <a:rPr lang="en-US" dirty="0" smtClean="0"/>
              <a:t>feeding. </a:t>
            </a:r>
            <a:endParaRPr lang="en-US" dirty="0"/>
          </a:p>
        </p:txBody>
      </p:sp>
    </p:spTree>
    <p:extLst>
      <p:ext uri="{BB962C8B-B14F-4D97-AF65-F5344CB8AC3E}">
        <p14:creationId xmlns:p14="http://schemas.microsoft.com/office/powerpoint/2010/main" val="397420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Will</a:t>
            </a:r>
            <a:endParaRPr lang="en-US" dirty="0"/>
          </a:p>
        </p:txBody>
      </p:sp>
      <p:sp>
        <p:nvSpPr>
          <p:cNvPr id="3" name="Content Placeholder 2"/>
          <p:cNvSpPr>
            <a:spLocks noGrp="1"/>
          </p:cNvSpPr>
          <p:nvPr>
            <p:ph idx="1"/>
          </p:nvPr>
        </p:nvSpPr>
        <p:spPr>
          <a:xfrm>
            <a:off x="124364" y="2052621"/>
            <a:ext cx="9019636" cy="4056062"/>
          </a:xfrm>
        </p:spPr>
        <p:txBody>
          <a:bodyPr/>
          <a:lstStyle/>
          <a:p>
            <a:r>
              <a:rPr lang="en-US" dirty="0"/>
              <a:t>A</a:t>
            </a:r>
            <a:r>
              <a:rPr lang="en-US" dirty="0" smtClean="0"/>
              <a:t> </a:t>
            </a:r>
            <a:r>
              <a:rPr lang="en-US" dirty="0"/>
              <a:t>written statement that expresses your wishes about medical treatment that would delay death from a terminal condition. </a:t>
            </a:r>
            <a:endParaRPr lang="en-US" dirty="0" smtClean="0"/>
          </a:p>
          <a:p>
            <a:r>
              <a:rPr lang="en-US" dirty="0" smtClean="0"/>
              <a:t>It </a:t>
            </a:r>
            <a:r>
              <a:rPr lang="en-US" dirty="0"/>
              <a:t>also applies to situations of persistent vegetative state or irreversible coma. </a:t>
            </a:r>
            <a:endParaRPr lang="en-US" dirty="0" smtClean="0"/>
          </a:p>
          <a:p>
            <a:r>
              <a:rPr lang="en-US" dirty="0" smtClean="0"/>
              <a:t>A </a:t>
            </a:r>
            <a:r>
              <a:rPr lang="en-US" dirty="0"/>
              <a:t>Living Will would speak for you in the event that you were unable to communicate. It gives direction and guidance to others, but is not as broadly applicable as a Durable Health Care Power of Attorney. </a:t>
            </a:r>
          </a:p>
        </p:txBody>
      </p:sp>
    </p:spTree>
    <p:extLst>
      <p:ext uri="{BB962C8B-B14F-4D97-AF65-F5344CB8AC3E}">
        <p14:creationId xmlns:p14="http://schemas.microsoft.com/office/powerpoint/2010/main" val="415107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a:xfrm>
            <a:off x="339828" y="1865533"/>
            <a:ext cx="8550906" cy="4992467"/>
          </a:xfrm>
        </p:spPr>
        <p:txBody>
          <a:bodyPr>
            <a:normAutofit/>
          </a:bodyPr>
          <a:lstStyle/>
          <a:p>
            <a:r>
              <a:rPr lang="en-US" dirty="0"/>
              <a:t>There is a difference of opinion as to whether HIPAA (Health Insurance Portability and Accountability Act of 1996) applies to life care planning documents, such as those provided here by the </a:t>
            </a:r>
            <a:r>
              <a:rPr lang="en-US" dirty="0" smtClean="0"/>
              <a:t>Attorney General's Office</a:t>
            </a:r>
            <a:r>
              <a:rPr lang="en-US" dirty="0"/>
              <a:t>. </a:t>
            </a:r>
          </a:p>
          <a:p>
            <a:r>
              <a:rPr lang="en-US" dirty="0"/>
              <a:t>In an abundance of caution, we have placed a HIPAA release under the "Signature and Verification" section of both the Health Care and Mental Health Power of Attorney forms, just above the space for your signature. This release should reassure anyone concerned about HIPAA issues, especially medical personnel, that they may provide information about your care to your representative(s). </a:t>
            </a:r>
          </a:p>
        </p:txBody>
      </p:sp>
    </p:spTree>
    <p:extLst>
      <p:ext uri="{BB962C8B-B14F-4D97-AF65-F5344CB8AC3E}">
        <p14:creationId xmlns:p14="http://schemas.microsoft.com/office/powerpoint/2010/main" val="126307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Power of Attorney</a:t>
            </a:r>
            <a:endParaRPr lang="en-US" dirty="0"/>
          </a:p>
        </p:txBody>
      </p:sp>
      <p:sp>
        <p:nvSpPr>
          <p:cNvPr id="3" name="Content Placeholder 2"/>
          <p:cNvSpPr>
            <a:spLocks noGrp="1"/>
          </p:cNvSpPr>
          <p:nvPr>
            <p:ph idx="1"/>
          </p:nvPr>
        </p:nvSpPr>
        <p:spPr>
          <a:xfrm>
            <a:off x="166324" y="1777034"/>
            <a:ext cx="8863066" cy="4977349"/>
          </a:xfrm>
        </p:spPr>
        <p:txBody>
          <a:bodyPr>
            <a:normAutofit/>
          </a:bodyPr>
          <a:lstStyle/>
          <a:p>
            <a:r>
              <a:rPr lang="en-US" dirty="0" smtClean="0"/>
              <a:t>Use this if </a:t>
            </a:r>
            <a:r>
              <a:rPr lang="en-US" dirty="0"/>
              <a:t>you want the other person to be able to act on your behalf in a wide variety of </a:t>
            </a:r>
            <a:r>
              <a:rPr lang="en-US" dirty="0" smtClean="0"/>
              <a:t>situations.</a:t>
            </a:r>
          </a:p>
          <a:p>
            <a:r>
              <a:rPr lang="en-US" dirty="0" smtClean="0"/>
              <a:t>Use to </a:t>
            </a:r>
            <a:r>
              <a:rPr lang="en-US" dirty="0"/>
              <a:t>give another adult </a:t>
            </a:r>
            <a:r>
              <a:rPr lang="en-US" b="1" dirty="0"/>
              <a:t>complete</a:t>
            </a:r>
            <a:r>
              <a:rPr lang="en-US" dirty="0"/>
              <a:t>  authority to act </a:t>
            </a:r>
            <a:r>
              <a:rPr lang="en-US" dirty="0" smtClean="0"/>
              <a:t>on your </a:t>
            </a:r>
            <a:r>
              <a:rPr lang="en-US" dirty="0"/>
              <a:t>behalf in most situations, including personal finances, real and personal property, and </a:t>
            </a:r>
            <a:r>
              <a:rPr lang="en-US" dirty="0" smtClean="0"/>
              <a:t>a large </a:t>
            </a:r>
            <a:r>
              <a:rPr lang="en-US" dirty="0"/>
              <a:t>range of business transactions.</a:t>
            </a:r>
          </a:p>
          <a:p>
            <a:r>
              <a:rPr lang="en-US" dirty="0" smtClean="0"/>
              <a:t>DO </a:t>
            </a:r>
            <a:r>
              <a:rPr lang="en-US" dirty="0"/>
              <a:t>NOT USE  the General Power of Attorney form to give another adult authority to </a:t>
            </a:r>
            <a:r>
              <a:rPr lang="en-US" dirty="0" smtClean="0"/>
              <a:t>make decisions </a:t>
            </a:r>
            <a:r>
              <a:rPr lang="en-US" dirty="0"/>
              <a:t>regarding your health</a:t>
            </a:r>
            <a:r>
              <a:rPr lang="en-US" dirty="0" smtClean="0"/>
              <a:t>.</a:t>
            </a:r>
          </a:p>
          <a:p>
            <a:r>
              <a:rPr lang="en-US" dirty="0">
                <a:hlinkClick r:id="rId2"/>
              </a:rPr>
              <a:t>http://www.superiorcourt.maricopa.gov/superiorcourt/self-servicecenter/forms/powerofattorney/gn_poa1.</a:t>
            </a:r>
            <a:r>
              <a:rPr lang="en-US" dirty="0" smtClean="0">
                <a:hlinkClick r:id="rId2"/>
              </a:rPr>
              <a:t>asp</a:t>
            </a:r>
            <a:endParaRPr lang="en-US" dirty="0" smtClean="0"/>
          </a:p>
          <a:p>
            <a:endParaRPr lang="en-US" dirty="0"/>
          </a:p>
        </p:txBody>
      </p:sp>
    </p:spTree>
    <p:extLst>
      <p:ext uri="{BB962C8B-B14F-4D97-AF65-F5344CB8AC3E}">
        <p14:creationId xmlns:p14="http://schemas.microsoft.com/office/powerpoint/2010/main" val="1049555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Power of Attorney</a:t>
            </a:r>
            <a:endParaRPr lang="en-US" dirty="0"/>
          </a:p>
        </p:txBody>
      </p:sp>
      <p:sp>
        <p:nvSpPr>
          <p:cNvPr id="3" name="Content Placeholder 2"/>
          <p:cNvSpPr>
            <a:spLocks noGrp="1"/>
          </p:cNvSpPr>
          <p:nvPr>
            <p:ph idx="1"/>
          </p:nvPr>
        </p:nvSpPr>
        <p:spPr>
          <a:xfrm>
            <a:off x="309588" y="2203802"/>
            <a:ext cx="8641628" cy="2951508"/>
          </a:xfrm>
        </p:spPr>
        <p:txBody>
          <a:bodyPr>
            <a:normAutofit lnSpcReduction="10000"/>
          </a:bodyPr>
          <a:lstStyle/>
          <a:p>
            <a:r>
              <a:rPr lang="en-US" dirty="0" smtClean="0"/>
              <a:t>Use this if you want the other person to be able to act on your behalf in </a:t>
            </a:r>
            <a:r>
              <a:rPr lang="en-US" b="1" dirty="0" smtClean="0"/>
              <a:t>specific</a:t>
            </a:r>
            <a:r>
              <a:rPr lang="en-US" dirty="0" smtClean="0"/>
              <a:t> instances only.</a:t>
            </a:r>
          </a:p>
          <a:p>
            <a:r>
              <a:rPr lang="en-US" dirty="0" smtClean="0"/>
              <a:t>Use this to give another adult authority to act on your behalf in such situations like a one-time business transaction or a specific sale of real or personal property</a:t>
            </a:r>
            <a:r>
              <a:rPr lang="en-US" dirty="0" smtClean="0"/>
              <a:t>.</a:t>
            </a:r>
          </a:p>
          <a:p>
            <a:r>
              <a:rPr lang="en-US" dirty="0">
                <a:hlinkClick r:id="rId2"/>
              </a:rPr>
              <a:t>http://www.superiorcourt.maricopa.gov/superiorcourt/self-servicecenter/forms/powerofattorney/gn_spoa1.</a:t>
            </a:r>
            <a:r>
              <a:rPr lang="en-US" dirty="0" smtClean="0">
                <a:hlinkClick r:id="rId2"/>
              </a:rPr>
              <a:t>asp</a:t>
            </a:r>
          </a:p>
          <a:p>
            <a:pPr marL="0" indent="0">
              <a:buNone/>
            </a:pPr>
            <a:endParaRPr lang="en-US" dirty="0"/>
          </a:p>
        </p:txBody>
      </p:sp>
    </p:spTree>
    <p:extLst>
      <p:ext uri="{BB962C8B-B14F-4D97-AF65-F5344CB8AC3E}">
        <p14:creationId xmlns:p14="http://schemas.microsoft.com/office/powerpoint/2010/main" val="138226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Durable Power of Attorney</a:t>
            </a:r>
            <a:endParaRPr lang="en-US" dirty="0"/>
          </a:p>
        </p:txBody>
      </p:sp>
      <p:sp>
        <p:nvSpPr>
          <p:cNvPr id="3" name="Content Placeholder 2"/>
          <p:cNvSpPr>
            <a:spLocks noGrp="1"/>
          </p:cNvSpPr>
          <p:nvPr>
            <p:ph idx="1"/>
          </p:nvPr>
        </p:nvSpPr>
        <p:spPr>
          <a:xfrm>
            <a:off x="332647" y="2007266"/>
            <a:ext cx="8560660" cy="2830563"/>
          </a:xfrm>
        </p:spPr>
        <p:txBody>
          <a:bodyPr/>
          <a:lstStyle/>
          <a:p>
            <a:r>
              <a:rPr lang="en-US" dirty="0" smtClean="0"/>
              <a:t>The GENERAL and SPECIFIC powers of attorney can all be made “durable” by adding certain text to the document.</a:t>
            </a:r>
          </a:p>
          <a:p>
            <a:r>
              <a:rPr lang="en-US" dirty="0" smtClean="0"/>
              <a:t>This means that the document will remain in effect or take effect if you become disabled or incapacitated.</a:t>
            </a:r>
            <a:endParaRPr lang="en-US" dirty="0"/>
          </a:p>
        </p:txBody>
      </p:sp>
    </p:spTree>
    <p:extLst>
      <p:ext uri="{BB962C8B-B14F-4D97-AF65-F5344CB8AC3E}">
        <p14:creationId xmlns:p14="http://schemas.microsoft.com/office/powerpoint/2010/main" val="337008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6073499e6ac3d1ff56452923fafb4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85" y="243473"/>
            <a:ext cx="8569429" cy="6614527"/>
          </a:xfrm>
          <a:prstGeom prst="rect">
            <a:avLst/>
          </a:prstGeom>
        </p:spPr>
      </p:pic>
    </p:spTree>
    <p:extLst>
      <p:ext uri="{BB962C8B-B14F-4D97-AF65-F5344CB8AC3E}">
        <p14:creationId xmlns:p14="http://schemas.microsoft.com/office/powerpoint/2010/main" val="214055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Power of Attorney</a:t>
            </a:r>
            <a:endParaRPr lang="en-US" dirty="0"/>
          </a:p>
        </p:txBody>
      </p:sp>
      <p:sp>
        <p:nvSpPr>
          <p:cNvPr id="3" name="Content Placeholder 2"/>
          <p:cNvSpPr>
            <a:spLocks noGrp="1"/>
          </p:cNvSpPr>
          <p:nvPr>
            <p:ph idx="1"/>
          </p:nvPr>
        </p:nvSpPr>
        <p:spPr>
          <a:xfrm>
            <a:off x="143265" y="1674665"/>
            <a:ext cx="8762590" cy="4056062"/>
          </a:xfrm>
        </p:spPr>
        <p:txBody>
          <a:bodyPr>
            <a:normAutofit fontScale="92500" lnSpcReduction="20000"/>
          </a:bodyPr>
          <a:lstStyle/>
          <a:p>
            <a:r>
              <a:rPr lang="en-US" dirty="0" smtClean="0"/>
              <a:t>Use this if you want to give the other person temporary authority over your child(</a:t>
            </a:r>
            <a:r>
              <a:rPr lang="en-US" dirty="0" err="1" smtClean="0"/>
              <a:t>ren</a:t>
            </a:r>
            <a:r>
              <a:rPr lang="en-US" dirty="0" smtClean="0"/>
              <a:t>).</a:t>
            </a:r>
          </a:p>
          <a:p>
            <a:r>
              <a:rPr lang="en-US" dirty="0" smtClean="0"/>
              <a:t>This form begins on a specific date and ends not more than </a:t>
            </a:r>
            <a:r>
              <a:rPr lang="en-US" b="1" dirty="0" smtClean="0"/>
              <a:t>six months </a:t>
            </a:r>
            <a:r>
              <a:rPr lang="en-US" dirty="0" smtClean="0"/>
              <a:t>later. </a:t>
            </a:r>
          </a:p>
          <a:p>
            <a:r>
              <a:rPr lang="en-US" dirty="0" smtClean="0"/>
              <a:t>The only exception to the six month period is for active </a:t>
            </a:r>
            <a:r>
              <a:rPr lang="en-US" b="1" dirty="0" smtClean="0"/>
              <a:t>military personnel</a:t>
            </a:r>
            <a:r>
              <a:rPr lang="en-US" dirty="0" smtClean="0"/>
              <a:t>, who are given </a:t>
            </a:r>
            <a:r>
              <a:rPr lang="en-US" b="1" dirty="0" smtClean="0"/>
              <a:t>one year </a:t>
            </a:r>
            <a:r>
              <a:rPr lang="en-US" dirty="0" smtClean="0"/>
              <a:t>delegation of parental authority.</a:t>
            </a:r>
          </a:p>
          <a:p>
            <a:r>
              <a:rPr lang="en-US" dirty="0" smtClean="0"/>
              <a:t>DO NOT USE the Parental Power of Attorney form to give another adult guardianship or custody of your child</a:t>
            </a:r>
            <a:r>
              <a:rPr lang="en-US" dirty="0" smtClean="0"/>
              <a:t>.</a:t>
            </a:r>
          </a:p>
          <a:p>
            <a:r>
              <a:rPr lang="en-US" dirty="0">
                <a:hlinkClick r:id="rId2"/>
              </a:rPr>
              <a:t>http://www.superiorcourt.maricopa.gov/superiorcourt/self-servicecenter/forms/powerofattorney/gn_ppoa1.</a:t>
            </a:r>
            <a:r>
              <a:rPr lang="en-US" dirty="0" smtClean="0">
                <a:hlinkClick r:id="rId2"/>
              </a:rPr>
              <a:t>asp</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51149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Terms</a:t>
            </a:r>
            <a:endParaRPr lang="en-US" dirty="0"/>
          </a:p>
        </p:txBody>
      </p:sp>
      <p:sp>
        <p:nvSpPr>
          <p:cNvPr id="3" name="Content Placeholder 2"/>
          <p:cNvSpPr>
            <a:spLocks noGrp="1"/>
          </p:cNvSpPr>
          <p:nvPr>
            <p:ph idx="1"/>
          </p:nvPr>
        </p:nvSpPr>
        <p:spPr>
          <a:xfrm>
            <a:off x="226806" y="2339867"/>
            <a:ext cx="8724412" cy="2815445"/>
          </a:xfrm>
        </p:spPr>
        <p:txBody>
          <a:bodyPr/>
          <a:lstStyle/>
          <a:p>
            <a:r>
              <a:rPr lang="en-US" b="1" dirty="0" smtClean="0"/>
              <a:t>Principal: </a:t>
            </a:r>
            <a:r>
              <a:rPr lang="en-US" dirty="0" smtClean="0"/>
              <a:t>person who gives the authority to carry out his or her business. </a:t>
            </a:r>
          </a:p>
          <a:p>
            <a:r>
              <a:rPr lang="en-US" b="1" dirty="0" smtClean="0"/>
              <a:t>Attorney in Fact: </a:t>
            </a:r>
            <a:r>
              <a:rPr lang="en-US" dirty="0" smtClean="0"/>
              <a:t>person or agent chosen by the principal, who accepts the responsibility. (DO NOT CONFUSE with attorney at law, a lawyer).</a:t>
            </a:r>
            <a:endParaRPr lang="en-US" dirty="0"/>
          </a:p>
        </p:txBody>
      </p:sp>
    </p:spTree>
    <p:extLst>
      <p:ext uri="{BB962C8B-B14F-4D97-AF65-F5344CB8AC3E}">
        <p14:creationId xmlns:p14="http://schemas.microsoft.com/office/powerpoint/2010/main" val="428838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a:t>
            </a:r>
            <a:endParaRPr lang="en-US" dirty="0"/>
          </a:p>
        </p:txBody>
      </p:sp>
      <p:sp>
        <p:nvSpPr>
          <p:cNvPr id="3" name="Content Placeholder 2"/>
          <p:cNvSpPr>
            <a:spLocks noGrp="1"/>
          </p:cNvSpPr>
          <p:nvPr>
            <p:ph idx="1"/>
          </p:nvPr>
        </p:nvSpPr>
        <p:spPr>
          <a:xfrm>
            <a:off x="18522" y="2082857"/>
            <a:ext cx="9125478" cy="4056062"/>
          </a:xfrm>
        </p:spPr>
        <p:txBody>
          <a:bodyPr/>
          <a:lstStyle/>
          <a:p>
            <a:r>
              <a:rPr lang="en-US" dirty="0" smtClean="0"/>
              <a:t>A </a:t>
            </a:r>
            <a:r>
              <a:rPr lang="en-US" dirty="0"/>
              <a:t>will is a written document that directs the disposition of a person's property after his or her death. </a:t>
            </a:r>
            <a:endParaRPr lang="en-US" dirty="0" smtClean="0"/>
          </a:p>
          <a:p>
            <a:r>
              <a:rPr lang="en-US" dirty="0" smtClean="0"/>
              <a:t>A </a:t>
            </a:r>
            <a:r>
              <a:rPr lang="en-US" dirty="0"/>
              <a:t>will nominates one or more "personal representatives," sometimes also referred to as "executors," to manage and distribute the estate. </a:t>
            </a:r>
            <a:endParaRPr lang="en-US" dirty="0" smtClean="0"/>
          </a:p>
          <a:p>
            <a:r>
              <a:rPr lang="en-US" dirty="0" smtClean="0"/>
              <a:t>A </a:t>
            </a:r>
            <a:r>
              <a:rPr lang="en-US" dirty="0"/>
              <a:t>will can also nominate a person to serve as a guardian and/or a conservator for a minor child or incapacitated adult.</a:t>
            </a:r>
          </a:p>
        </p:txBody>
      </p:sp>
    </p:spTree>
    <p:extLst>
      <p:ext uri="{BB962C8B-B14F-4D97-AF65-F5344CB8AC3E}">
        <p14:creationId xmlns:p14="http://schemas.microsoft.com/office/powerpoint/2010/main" val="3151452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449"/>
            <a:ext cx="7313613" cy="1466466"/>
          </a:xfrm>
        </p:spPr>
        <p:txBody>
          <a:bodyPr/>
          <a:lstStyle/>
          <a:p>
            <a:r>
              <a:rPr lang="en-US" b="1" dirty="0"/>
              <a:t>What happens if a person dies without leaving a will?</a:t>
            </a:r>
            <a:r>
              <a:rPr lang="en-US" dirty="0"/>
              <a:t/>
            </a:r>
            <a:br>
              <a:rPr lang="en-US" dirty="0"/>
            </a:br>
            <a:endParaRPr lang="en-US" dirty="0"/>
          </a:p>
        </p:txBody>
      </p:sp>
      <p:sp>
        <p:nvSpPr>
          <p:cNvPr id="3" name="Content Placeholder 2"/>
          <p:cNvSpPr>
            <a:spLocks noGrp="1"/>
          </p:cNvSpPr>
          <p:nvPr>
            <p:ph idx="1"/>
          </p:nvPr>
        </p:nvSpPr>
        <p:spPr>
          <a:xfrm>
            <a:off x="914400" y="3171368"/>
            <a:ext cx="7313613" cy="1726933"/>
          </a:xfrm>
        </p:spPr>
        <p:txBody>
          <a:bodyPr/>
          <a:lstStyle/>
          <a:p>
            <a:pPr marL="0" indent="0">
              <a:buNone/>
            </a:pPr>
            <a:r>
              <a:rPr lang="en-US" dirty="0" smtClean="0"/>
              <a:t>Any </a:t>
            </a:r>
            <a:r>
              <a:rPr lang="en-US" dirty="0"/>
              <a:t>assets in his or her estate will be distributed according to Arizona laws that designate which family members, or "heirs," will receive assets.</a:t>
            </a:r>
          </a:p>
        </p:txBody>
      </p:sp>
    </p:spTree>
    <p:extLst>
      <p:ext uri="{BB962C8B-B14F-4D97-AF65-F5344CB8AC3E}">
        <p14:creationId xmlns:p14="http://schemas.microsoft.com/office/powerpoint/2010/main" val="12518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p:spPr>
        <p:txBody>
          <a:bodyPr/>
          <a:lstStyle/>
          <a:p>
            <a:r>
              <a:rPr lang="en-US" b="1" dirty="0"/>
              <a:t>Does a will affect all assets?</a:t>
            </a:r>
            <a:r>
              <a:rPr lang="en-US" dirty="0"/>
              <a:t/>
            </a:r>
            <a:br>
              <a:rPr lang="en-US" dirty="0"/>
            </a:br>
            <a:endParaRPr lang="en-US" dirty="0"/>
          </a:p>
        </p:txBody>
      </p:sp>
      <p:sp>
        <p:nvSpPr>
          <p:cNvPr id="3" name="Content Placeholder 2"/>
          <p:cNvSpPr>
            <a:spLocks noGrp="1"/>
          </p:cNvSpPr>
          <p:nvPr>
            <p:ph idx="1"/>
          </p:nvPr>
        </p:nvSpPr>
        <p:spPr>
          <a:xfrm>
            <a:off x="0" y="1617649"/>
            <a:ext cx="9144000" cy="5240351"/>
          </a:xfrm>
        </p:spPr>
        <p:txBody>
          <a:bodyPr>
            <a:normAutofit/>
          </a:bodyPr>
          <a:lstStyle/>
          <a:p>
            <a:r>
              <a:rPr lang="en-US" dirty="0" smtClean="0"/>
              <a:t>Assets </a:t>
            </a:r>
            <a:r>
              <a:rPr lang="en-US" dirty="0"/>
              <a:t>for which you have set up a different method of transfer, such as beneficiary designations, payable on death (POD) accounts, transfer on death (TOD) accounts, joint tenancy with right of survivorship, community property with right of survivorship, and/or titled into the name of a Trustee, are </a:t>
            </a:r>
            <a:r>
              <a:rPr lang="en-US" dirty="0" smtClean="0"/>
              <a:t>NOT </a:t>
            </a:r>
            <a:r>
              <a:rPr lang="en-US" dirty="0"/>
              <a:t>affected by a will. </a:t>
            </a:r>
            <a:endParaRPr lang="en-US" dirty="0" smtClean="0"/>
          </a:p>
          <a:p>
            <a:r>
              <a:rPr lang="en-US" dirty="0" smtClean="0"/>
              <a:t>Remember </a:t>
            </a:r>
            <a:r>
              <a:rPr lang="en-US" dirty="0"/>
              <a:t>to check whom you have named as beneficiary on any IRAs, annuities, life insurance and/or retirement plans. </a:t>
            </a:r>
            <a:endParaRPr lang="en-US" dirty="0" smtClean="0"/>
          </a:p>
          <a:p>
            <a:r>
              <a:rPr lang="en-US" dirty="0" smtClean="0"/>
              <a:t>You </a:t>
            </a:r>
            <a:r>
              <a:rPr lang="en-US" dirty="0"/>
              <a:t>can also name a beneficiary for your car, and record a beneficiary deed for real property. Assets with these kinds of transfer mechanisms automatically pass to the surviving owners or named beneficiaries.</a:t>
            </a:r>
          </a:p>
        </p:txBody>
      </p:sp>
    </p:spTree>
    <p:extLst>
      <p:ext uri="{BB962C8B-B14F-4D97-AF65-F5344CB8AC3E}">
        <p14:creationId xmlns:p14="http://schemas.microsoft.com/office/powerpoint/2010/main" val="266237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749376"/>
          </a:xfrm>
        </p:spPr>
        <p:txBody>
          <a:bodyPr/>
          <a:lstStyle/>
          <a:p>
            <a:r>
              <a:rPr lang="en-US" b="1" dirty="0"/>
              <a:t>Can a will be changed?</a:t>
            </a:r>
            <a:r>
              <a:rPr lang="en-US" dirty="0"/>
              <a:t/>
            </a:r>
            <a:br>
              <a:rPr lang="en-US" dirty="0"/>
            </a:br>
            <a:endParaRPr lang="en-US" dirty="0"/>
          </a:p>
        </p:txBody>
      </p:sp>
      <p:sp>
        <p:nvSpPr>
          <p:cNvPr id="3" name="Content Placeholder 2"/>
          <p:cNvSpPr>
            <a:spLocks noGrp="1"/>
          </p:cNvSpPr>
          <p:nvPr>
            <p:ph idx="1"/>
          </p:nvPr>
        </p:nvSpPr>
        <p:spPr>
          <a:xfrm>
            <a:off x="914400" y="3080660"/>
            <a:ext cx="7313613" cy="2240952"/>
          </a:xfrm>
        </p:spPr>
        <p:txBody>
          <a:bodyPr/>
          <a:lstStyle/>
          <a:p>
            <a:pPr marL="0" indent="0">
              <a:buNone/>
            </a:pPr>
            <a:r>
              <a:rPr lang="en-US" dirty="0" smtClean="0"/>
              <a:t>A </a:t>
            </a:r>
            <a:r>
              <a:rPr lang="en-US" dirty="0"/>
              <a:t>will can be changed or revoked anytime before death. Often simple changes are made by an amendment called a "codicil."</a:t>
            </a:r>
          </a:p>
        </p:txBody>
      </p:sp>
    </p:spTree>
    <p:extLst>
      <p:ext uri="{BB962C8B-B14F-4D97-AF65-F5344CB8AC3E}">
        <p14:creationId xmlns:p14="http://schemas.microsoft.com/office/powerpoint/2010/main" val="169595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Probate</a:t>
            </a:r>
            <a:endParaRPr lang="en-US" dirty="0"/>
          </a:p>
        </p:txBody>
      </p:sp>
      <p:sp>
        <p:nvSpPr>
          <p:cNvPr id="3" name="Content Placeholder 2"/>
          <p:cNvSpPr>
            <a:spLocks noGrp="1"/>
          </p:cNvSpPr>
          <p:nvPr>
            <p:ph idx="1"/>
          </p:nvPr>
        </p:nvSpPr>
        <p:spPr>
          <a:xfrm>
            <a:off x="460791" y="1998139"/>
            <a:ext cx="8229600" cy="4856403"/>
          </a:xfrm>
        </p:spPr>
        <p:txBody>
          <a:bodyPr>
            <a:normAutofit/>
          </a:bodyPr>
          <a:lstStyle/>
          <a:p>
            <a:r>
              <a:rPr lang="en-US" dirty="0"/>
              <a:t>Probate is the process of submitting a deceased individual's will to the court, appointing a personal representative and following through with the legal requirements to dispose of the person's assets</a:t>
            </a:r>
            <a:r>
              <a:rPr lang="en-US" dirty="0" smtClean="0"/>
              <a:t>.</a:t>
            </a:r>
            <a:endParaRPr lang="en-US" dirty="0"/>
          </a:p>
          <a:p>
            <a:r>
              <a:rPr lang="en-US" dirty="0"/>
              <a:t>Probate proceedings are governed by the law of the state where the deceased person maintained his or her legal residence at the time of death, and by the probate laws of any other state where real property was located at the time of death.</a:t>
            </a:r>
          </a:p>
        </p:txBody>
      </p:sp>
    </p:spTree>
    <p:extLst>
      <p:ext uri="{BB962C8B-B14F-4D97-AF65-F5344CB8AC3E}">
        <p14:creationId xmlns:p14="http://schemas.microsoft.com/office/powerpoint/2010/main" val="1325145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2765"/>
            <a:ext cx="7313613" cy="1764494"/>
          </a:xfrm>
        </p:spPr>
        <p:txBody>
          <a:bodyPr/>
          <a:lstStyle/>
          <a:p>
            <a:r>
              <a:rPr lang="en-US" b="1" dirty="0"/>
              <a:t>Does a person need a large estate to have a will?</a:t>
            </a:r>
            <a:r>
              <a:rPr lang="en-US" dirty="0"/>
              <a:t/>
            </a:r>
            <a:br>
              <a:rPr lang="en-US" dirty="0"/>
            </a:br>
            <a:endParaRPr lang="en-US" dirty="0"/>
          </a:p>
        </p:txBody>
      </p:sp>
      <p:sp>
        <p:nvSpPr>
          <p:cNvPr id="4" name="Content Placeholder 2"/>
          <p:cNvSpPr txBox="1">
            <a:spLocks/>
          </p:cNvSpPr>
          <p:nvPr/>
        </p:nvSpPr>
        <p:spPr>
          <a:xfrm>
            <a:off x="0" y="1823634"/>
            <a:ext cx="9144000" cy="5034366"/>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r>
              <a:rPr lang="en-US" dirty="0" smtClean="0"/>
              <a:t>No.</a:t>
            </a:r>
          </a:p>
          <a:p>
            <a:r>
              <a:rPr lang="en-US" dirty="0" smtClean="0"/>
              <a:t>Any </a:t>
            </a:r>
            <a:r>
              <a:rPr lang="en-US" dirty="0"/>
              <a:t>person wishing to designate who will receive their assets at death should have a will. </a:t>
            </a:r>
            <a:endParaRPr lang="en-US" dirty="0" smtClean="0"/>
          </a:p>
          <a:p>
            <a:r>
              <a:rPr lang="en-US" dirty="0" smtClean="0"/>
              <a:t>Individuals </a:t>
            </a:r>
            <a:r>
              <a:rPr lang="en-US" dirty="0"/>
              <a:t>with minor children will want a will to nominate a guardian and to manage the assets for the minor children in a trust (which may be created under the will) and/or a custodial account</a:t>
            </a:r>
            <a:r>
              <a:rPr lang="en-US" dirty="0" smtClean="0"/>
              <a:t>.</a:t>
            </a:r>
            <a:endParaRPr lang="en-US" dirty="0"/>
          </a:p>
        </p:txBody>
      </p:sp>
    </p:spTree>
    <p:extLst>
      <p:ext uri="{BB962C8B-B14F-4D97-AF65-F5344CB8AC3E}">
        <p14:creationId xmlns:p14="http://schemas.microsoft.com/office/powerpoint/2010/main" val="13662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371600"/>
          </a:xfrm>
        </p:spPr>
        <p:txBody>
          <a:bodyPr/>
          <a:lstStyle/>
          <a:p>
            <a:r>
              <a:rPr lang="en-US" b="1" dirty="0"/>
              <a:t>Who should draft a will?</a:t>
            </a:r>
            <a:r>
              <a:rPr lang="en-US" dirty="0"/>
              <a:t/>
            </a:r>
            <a:br>
              <a:rPr lang="en-US" dirty="0"/>
            </a:br>
            <a:endParaRPr lang="en-US" dirty="0"/>
          </a:p>
        </p:txBody>
      </p:sp>
      <p:sp>
        <p:nvSpPr>
          <p:cNvPr id="3" name="Content Placeholder 2"/>
          <p:cNvSpPr>
            <a:spLocks noGrp="1"/>
          </p:cNvSpPr>
          <p:nvPr>
            <p:ph idx="1"/>
          </p:nvPr>
        </p:nvSpPr>
        <p:spPr>
          <a:xfrm>
            <a:off x="460791" y="824957"/>
            <a:ext cx="8229600" cy="1863698"/>
          </a:xfrm>
        </p:spPr>
        <p:txBody>
          <a:bodyPr/>
          <a:lstStyle/>
          <a:p>
            <a:pPr marL="0" indent="0">
              <a:buNone/>
            </a:pPr>
            <a:r>
              <a:rPr lang="en-US" dirty="0" smtClean="0"/>
              <a:t>Ideally </a:t>
            </a:r>
            <a:r>
              <a:rPr lang="en-US" dirty="0"/>
              <a:t>a lawyer should draft a will. </a:t>
            </a:r>
            <a:r>
              <a:rPr lang="en-US" dirty="0" smtClean="0"/>
              <a:t>Only </a:t>
            </a:r>
            <a:r>
              <a:rPr lang="en-US" dirty="0"/>
              <a:t>an expert legal professional can advise the best alternatives with respect to an individual's estate plan.</a:t>
            </a:r>
          </a:p>
        </p:txBody>
      </p:sp>
      <p:pic>
        <p:nvPicPr>
          <p:cNvPr id="4" name="Picture 3" descr="lawyer-m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327" y="2373560"/>
            <a:ext cx="6375981" cy="4484439"/>
          </a:xfrm>
          <a:prstGeom prst="rect">
            <a:avLst/>
          </a:prstGeom>
        </p:spPr>
      </p:pic>
    </p:spTree>
    <p:extLst>
      <p:ext uri="{BB962C8B-B14F-4D97-AF65-F5344CB8AC3E}">
        <p14:creationId xmlns:p14="http://schemas.microsoft.com/office/powerpoint/2010/main" val="2956585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5755"/>
            <a:ext cx="7313613" cy="868362"/>
          </a:xfrm>
        </p:spPr>
        <p:txBody>
          <a:bodyPr/>
          <a:lstStyle/>
          <a:p>
            <a:r>
              <a:rPr lang="en-US" dirty="0" smtClean="0"/>
              <a:t>Holographic Will</a:t>
            </a:r>
            <a:endParaRPr lang="en-US" dirty="0"/>
          </a:p>
        </p:txBody>
      </p:sp>
      <p:sp>
        <p:nvSpPr>
          <p:cNvPr id="3" name="Content Placeholder 2"/>
          <p:cNvSpPr>
            <a:spLocks noGrp="1"/>
          </p:cNvSpPr>
          <p:nvPr>
            <p:ph idx="1"/>
          </p:nvPr>
        </p:nvSpPr>
        <p:spPr>
          <a:xfrm>
            <a:off x="324708" y="1262316"/>
            <a:ext cx="8429944" cy="2104888"/>
          </a:xfrm>
        </p:spPr>
        <p:txBody>
          <a:bodyPr/>
          <a:lstStyle/>
          <a:p>
            <a:r>
              <a:rPr lang="en-US" dirty="0"/>
              <a:t>A holographic will is hand-written by the person making the will and needs to be signed by that person. </a:t>
            </a:r>
            <a:endParaRPr lang="en-US" dirty="0" smtClean="0"/>
          </a:p>
          <a:p>
            <a:r>
              <a:rPr lang="en-US" dirty="0" smtClean="0"/>
              <a:t>Although </a:t>
            </a:r>
            <a:r>
              <a:rPr lang="en-US" dirty="0"/>
              <a:t>a date is not required, it is recommended so that the last will of that person can be determined.</a:t>
            </a:r>
          </a:p>
        </p:txBody>
      </p:sp>
      <p:pic>
        <p:nvPicPr>
          <p:cNvPr id="4" name="Picture 3" descr="Shakespeare-Testa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3" y="3371362"/>
            <a:ext cx="3416300" cy="3308350"/>
          </a:xfrm>
          <a:prstGeom prst="rect">
            <a:avLst/>
          </a:prstGeom>
        </p:spPr>
      </p:pic>
    </p:spTree>
    <p:extLst>
      <p:ext uri="{BB962C8B-B14F-4D97-AF65-F5344CB8AC3E}">
        <p14:creationId xmlns:p14="http://schemas.microsoft.com/office/powerpoint/2010/main" val="426436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Directives</a:t>
            </a:r>
            <a:endParaRPr lang="en-US" dirty="0"/>
          </a:p>
        </p:txBody>
      </p:sp>
      <p:sp>
        <p:nvSpPr>
          <p:cNvPr id="3" name="Text Placeholder 2"/>
          <p:cNvSpPr>
            <a:spLocks noGrp="1"/>
          </p:cNvSpPr>
          <p:nvPr>
            <p:ph type="body" sz="half" idx="2"/>
          </p:nvPr>
        </p:nvSpPr>
        <p:spPr/>
        <p:txBody>
          <a:bodyPr/>
          <a:lstStyle/>
          <a:p>
            <a:r>
              <a:rPr lang="en-US" dirty="0" smtClean="0"/>
              <a:t>Office of the Attorney General of Arizona</a:t>
            </a:r>
            <a:endParaRPr lang="en-US" dirty="0"/>
          </a:p>
        </p:txBody>
      </p:sp>
      <p:pic>
        <p:nvPicPr>
          <p:cNvPr id="5" name="Picture Placeholder 4" descr="Screen Shot 2016-09-13 at 8.39.14 AM.pn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7072" r="7072"/>
          <a:stretch>
            <a:fillRect/>
          </a:stretch>
        </p:blipFill>
        <p:spPr/>
      </p:pic>
    </p:spTree>
    <p:extLst>
      <p:ext uri="{BB962C8B-B14F-4D97-AF65-F5344CB8AC3E}">
        <p14:creationId xmlns:p14="http://schemas.microsoft.com/office/powerpoint/2010/main" val="2061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Directives</a:t>
            </a:r>
            <a:endParaRPr lang="en-US" dirty="0"/>
          </a:p>
        </p:txBody>
      </p:sp>
      <p:sp>
        <p:nvSpPr>
          <p:cNvPr id="3" name="Content Placeholder 2"/>
          <p:cNvSpPr>
            <a:spLocks noGrp="1"/>
          </p:cNvSpPr>
          <p:nvPr>
            <p:ph idx="1"/>
          </p:nvPr>
        </p:nvSpPr>
        <p:spPr>
          <a:xfrm>
            <a:off x="233987" y="1761917"/>
            <a:ext cx="8656748" cy="4935451"/>
          </a:xfrm>
        </p:spPr>
        <p:txBody>
          <a:bodyPr>
            <a:normAutofit fontScale="92500" lnSpcReduction="20000"/>
          </a:bodyPr>
          <a:lstStyle/>
          <a:p>
            <a:r>
              <a:rPr lang="en-US" dirty="0" smtClean="0"/>
              <a:t>Living will</a:t>
            </a:r>
          </a:p>
          <a:p>
            <a:r>
              <a:rPr lang="en-US" dirty="0" smtClean="0"/>
              <a:t>Medical power of attorney</a:t>
            </a:r>
          </a:p>
          <a:p>
            <a:r>
              <a:rPr lang="en-US" dirty="0" smtClean="0"/>
              <a:t>Mental health power of attorney</a:t>
            </a:r>
          </a:p>
          <a:p>
            <a:r>
              <a:rPr lang="en-US" dirty="0" smtClean="0"/>
              <a:t>All </a:t>
            </a:r>
            <a:r>
              <a:rPr lang="en-US" dirty="0"/>
              <a:t>states have laws that allow us to </a:t>
            </a:r>
            <a:r>
              <a:rPr lang="en-US" b="1" dirty="0"/>
              <a:t>make future health care treatment decisions now </a:t>
            </a:r>
            <a:r>
              <a:rPr lang="en-US" dirty="0"/>
              <a:t>so that if we become incapacitated and unable to make these decisions later, our family and doctors will know what medical care we want or do not want. State laws also allow us to </a:t>
            </a:r>
            <a:r>
              <a:rPr lang="en-US" b="1" dirty="0"/>
              <a:t>appoint a representative to make future health care treatment decisions </a:t>
            </a:r>
            <a:r>
              <a:rPr lang="en-US" dirty="0"/>
              <a:t>for us if we become incapacitated, since we cannot predict what future decisions might be necessary. These laws are called "advance directives" or "health care directives." </a:t>
            </a:r>
            <a:endParaRPr lang="en-US" dirty="0" smtClean="0"/>
          </a:p>
          <a:p>
            <a:r>
              <a:rPr lang="en-US" dirty="0">
                <a:hlinkClick r:id="rId2"/>
              </a:rPr>
              <a:t>https://www.azag.gov/sites/default/files/sites/all/docs/lifecare/Life-Care-Planning-Packet-</a:t>
            </a:r>
            <a:r>
              <a:rPr lang="en-US" dirty="0" smtClean="0">
                <a:hlinkClick r:id="rId2"/>
              </a:rPr>
              <a:t>Complete.pdf</a:t>
            </a:r>
            <a:endParaRPr lang="en-US" dirty="0" smtClean="0"/>
          </a:p>
        </p:txBody>
      </p:sp>
    </p:spTree>
    <p:extLst>
      <p:ext uri="{BB962C8B-B14F-4D97-AF65-F5344CB8AC3E}">
        <p14:creationId xmlns:p14="http://schemas.microsoft.com/office/powerpoint/2010/main" val="48934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13 at 10.20.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6729046"/>
          </a:xfrm>
          <a:prstGeom prst="rect">
            <a:avLst/>
          </a:prstGeom>
        </p:spPr>
      </p:pic>
    </p:spTree>
    <p:extLst>
      <p:ext uri="{BB962C8B-B14F-4D97-AF65-F5344CB8AC3E}">
        <p14:creationId xmlns:p14="http://schemas.microsoft.com/office/powerpoint/2010/main" val="374222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a:t>
            </a:r>
            <a:endParaRPr lang="en-US" dirty="0"/>
          </a:p>
        </p:txBody>
      </p:sp>
      <p:sp>
        <p:nvSpPr>
          <p:cNvPr id="3" name="Content Placeholder 2"/>
          <p:cNvSpPr>
            <a:spLocks noGrp="1"/>
          </p:cNvSpPr>
          <p:nvPr>
            <p:ph idx="1"/>
          </p:nvPr>
        </p:nvSpPr>
        <p:spPr>
          <a:xfrm>
            <a:off x="0" y="2037503"/>
            <a:ext cx="8913793" cy="4056062"/>
          </a:xfrm>
        </p:spPr>
        <p:txBody>
          <a:bodyPr>
            <a:normAutofit fontScale="85000" lnSpcReduction="20000"/>
          </a:bodyPr>
          <a:lstStyle/>
          <a:p>
            <a:r>
              <a:rPr lang="en-US" dirty="0"/>
              <a:t>Our constitutional rights to privacy and liberty include the right to make our own medical treatment decisions. The government also has interests in some of our medical treatment decisions, which include preserving life, safeguarding the integrity of the medical profession, preventing suicide, and protecting innocent third parties (Arizona, for example, does not approve or authorize suicide or assisted suicide). </a:t>
            </a:r>
            <a:endParaRPr lang="en-US" dirty="0" smtClean="0"/>
          </a:p>
          <a:p>
            <a:r>
              <a:rPr lang="en-US" dirty="0"/>
              <a:t>If someone becomes unable to understand, reason or make judgments, his/her constitutional rights to make medical treatment decisions remain. A health care representative appointed by the person in writing or, if no one has been appointed, a representative appointed according to the law, will make treatment decisions as follows: </a:t>
            </a:r>
            <a:endParaRPr lang="en-US" dirty="0" smtClean="0"/>
          </a:p>
          <a:p>
            <a:pPr lvl="1"/>
            <a:r>
              <a:rPr lang="en-US" dirty="0" smtClean="0"/>
              <a:t>Following expressed wishes</a:t>
            </a:r>
          </a:p>
          <a:p>
            <a:pPr lvl="1"/>
            <a:r>
              <a:rPr lang="en-US" dirty="0" smtClean="0"/>
              <a:t>Using substitute judgment</a:t>
            </a:r>
          </a:p>
          <a:p>
            <a:pPr lvl="1"/>
            <a:r>
              <a:rPr lang="en-US" dirty="0" smtClean="0"/>
              <a:t>Using good faith to decide best interests</a:t>
            </a:r>
          </a:p>
        </p:txBody>
      </p:sp>
    </p:spTree>
    <p:extLst>
      <p:ext uri="{BB962C8B-B14F-4D97-AF65-F5344CB8AC3E}">
        <p14:creationId xmlns:p14="http://schemas.microsoft.com/office/powerpoint/2010/main" val="257740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Choices</a:t>
            </a:r>
            <a:endParaRPr lang="en-US" dirty="0"/>
          </a:p>
        </p:txBody>
      </p:sp>
      <p:sp>
        <p:nvSpPr>
          <p:cNvPr id="3" name="Content Placeholder 2"/>
          <p:cNvSpPr>
            <a:spLocks noGrp="1"/>
          </p:cNvSpPr>
          <p:nvPr>
            <p:ph idx="1"/>
          </p:nvPr>
        </p:nvSpPr>
        <p:spPr>
          <a:xfrm>
            <a:off x="124364" y="2113093"/>
            <a:ext cx="9019636" cy="4056062"/>
          </a:xfrm>
        </p:spPr>
        <p:txBody>
          <a:bodyPr>
            <a:normAutofit/>
          </a:bodyPr>
          <a:lstStyle/>
          <a:p>
            <a:r>
              <a:rPr lang="en-US" dirty="0" smtClean="0"/>
              <a:t>Comfort care</a:t>
            </a:r>
          </a:p>
          <a:p>
            <a:pPr lvl="1"/>
            <a:r>
              <a:rPr lang="en-US" dirty="0"/>
              <a:t>Under Arizona law, comfort care is an effort to protect or enhance quality of life without artificially prolonging life. </a:t>
            </a:r>
            <a:endParaRPr lang="en-US" dirty="0" smtClean="0"/>
          </a:p>
          <a:p>
            <a:pPr lvl="1"/>
            <a:r>
              <a:rPr lang="en-US" dirty="0" smtClean="0"/>
              <a:t>Comfort </a:t>
            </a:r>
            <a:r>
              <a:rPr lang="en-US" dirty="0"/>
              <a:t>care often means pain </a:t>
            </a:r>
            <a:r>
              <a:rPr lang="en-US" dirty="0" smtClean="0"/>
              <a:t>medication, e.g. morphine.</a:t>
            </a:r>
          </a:p>
          <a:p>
            <a:pPr lvl="1"/>
            <a:r>
              <a:rPr lang="en-US" dirty="0"/>
              <a:t>Comfort care can also include oxygen and perhaps stopping certain medical interventions. </a:t>
            </a:r>
            <a:endParaRPr lang="en-US" dirty="0" smtClean="0"/>
          </a:p>
          <a:p>
            <a:pPr lvl="1"/>
            <a:r>
              <a:rPr lang="en-US" dirty="0" smtClean="0"/>
              <a:t>It </a:t>
            </a:r>
            <a:r>
              <a:rPr lang="en-US" dirty="0"/>
              <a:t>may involve offering but not forcing food or fluids, keeping the patient clean, cooling or warming the patient, humidifying the room, turning lights on or off, holding the patient's hand, and comforting him/her with soothing words </a:t>
            </a:r>
            <a:r>
              <a:rPr lang="en-US" dirty="0" smtClean="0"/>
              <a:t>and music</a:t>
            </a:r>
            <a:r>
              <a:rPr lang="en-US" dirty="0"/>
              <a:t>. </a:t>
            </a:r>
            <a:r>
              <a:rPr lang="en-US" dirty="0" smtClean="0"/>
              <a:t> </a:t>
            </a:r>
            <a:endParaRPr lang="en-US" dirty="0"/>
          </a:p>
        </p:txBody>
      </p:sp>
    </p:spTree>
    <p:extLst>
      <p:ext uri="{BB962C8B-B14F-4D97-AF65-F5344CB8AC3E}">
        <p14:creationId xmlns:p14="http://schemas.microsoft.com/office/powerpoint/2010/main" val="229303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Choices</a:t>
            </a:r>
            <a:endParaRPr lang="en-US" dirty="0"/>
          </a:p>
        </p:txBody>
      </p:sp>
      <p:sp>
        <p:nvSpPr>
          <p:cNvPr id="3" name="Content Placeholder 2"/>
          <p:cNvSpPr>
            <a:spLocks noGrp="1"/>
          </p:cNvSpPr>
          <p:nvPr>
            <p:ph idx="1"/>
          </p:nvPr>
        </p:nvSpPr>
        <p:spPr>
          <a:xfrm>
            <a:off x="109244" y="2082857"/>
            <a:ext cx="9034756" cy="4056062"/>
          </a:xfrm>
        </p:spPr>
        <p:txBody>
          <a:bodyPr>
            <a:normAutofit lnSpcReduction="10000"/>
          </a:bodyPr>
          <a:lstStyle/>
          <a:p>
            <a:r>
              <a:rPr lang="en-US" dirty="0" smtClean="0"/>
              <a:t>Cardiopulmonary Resuscitation (CPR) and Artificial Breathing</a:t>
            </a:r>
          </a:p>
          <a:p>
            <a:pPr lvl="1"/>
            <a:r>
              <a:rPr lang="en-US" dirty="0" smtClean="0"/>
              <a:t>CPR was developed to assist victims facing sudden death, such as a heart attack or trauma, and increases the likelihood of long-term survival. </a:t>
            </a:r>
          </a:p>
          <a:p>
            <a:pPr lvl="1"/>
            <a:r>
              <a:rPr lang="en-US" dirty="0" smtClean="0"/>
              <a:t>Unless a doctor or other licensed health care provider authorizes a DO NOT RESUSCITATE (DNR) or you have a valid </a:t>
            </a:r>
            <a:r>
              <a:rPr lang="en-US" dirty="0" err="1" smtClean="0"/>
              <a:t>Prehospital</a:t>
            </a:r>
            <a:r>
              <a:rPr lang="en-US" dirty="0" smtClean="0"/>
              <a:t> Medical Care Directive, CPR is administered virtually every time a person’s heart stops.</a:t>
            </a:r>
          </a:p>
          <a:p>
            <a:pPr lvl="1"/>
            <a:r>
              <a:rPr lang="en-US" dirty="0" smtClean="0"/>
              <a:t>Ventilators put air and therefore oxygen into the lungs, and thus can save lives. Oxygen is administered for a short term by a tube through the nose or mouth and for a longer term via a tracheotomy (hole in the throat).</a:t>
            </a:r>
          </a:p>
        </p:txBody>
      </p:sp>
    </p:spTree>
    <p:extLst>
      <p:ext uri="{BB962C8B-B14F-4D97-AF65-F5344CB8AC3E}">
        <p14:creationId xmlns:p14="http://schemas.microsoft.com/office/powerpoint/2010/main" val="156701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Choices</a:t>
            </a:r>
            <a:endParaRPr lang="en-US" dirty="0"/>
          </a:p>
        </p:txBody>
      </p:sp>
      <p:sp>
        <p:nvSpPr>
          <p:cNvPr id="3" name="Content Placeholder 2"/>
          <p:cNvSpPr>
            <a:spLocks noGrp="1"/>
          </p:cNvSpPr>
          <p:nvPr>
            <p:ph idx="1"/>
          </p:nvPr>
        </p:nvSpPr>
        <p:spPr>
          <a:xfrm>
            <a:off x="914400" y="2611995"/>
            <a:ext cx="7313613" cy="2573553"/>
          </a:xfrm>
        </p:spPr>
        <p:txBody>
          <a:bodyPr/>
          <a:lstStyle/>
          <a:p>
            <a:r>
              <a:rPr lang="en-US" dirty="0" smtClean="0"/>
              <a:t>Artificially administered food and fluids</a:t>
            </a:r>
          </a:p>
          <a:p>
            <a:pPr lvl="1"/>
            <a:r>
              <a:rPr lang="en-US" dirty="0" smtClean="0"/>
              <a:t>Food and fluids can be artificially administered by medical procedures, including intravenous treatment or by various types of tubes inserted into the body (if food and fluid can be taken by spoon, drink, or other natural means, it is not artificially administered.</a:t>
            </a:r>
          </a:p>
          <a:p>
            <a:pPr marL="457200" lvl="1" indent="0">
              <a:buNone/>
            </a:pPr>
            <a:endParaRPr lang="en-US" dirty="0"/>
          </a:p>
        </p:txBody>
      </p:sp>
    </p:spTree>
    <p:extLst>
      <p:ext uri="{BB962C8B-B14F-4D97-AF65-F5344CB8AC3E}">
        <p14:creationId xmlns:p14="http://schemas.microsoft.com/office/powerpoint/2010/main" val="95733086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179</TotalTime>
  <Words>1859</Words>
  <Application>Microsoft Macintosh PowerPoint</Application>
  <PresentationFormat>On-screen Show (4:3)</PresentationFormat>
  <Paragraphs>107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Inkwell</vt:lpstr>
      <vt:lpstr>Estate  and  Life Care Planning</vt:lpstr>
      <vt:lpstr>PowerPoint Presentation</vt:lpstr>
      <vt:lpstr>Advance Directives</vt:lpstr>
      <vt:lpstr>Advance Directives</vt:lpstr>
      <vt:lpstr>PowerPoint Presentation</vt:lpstr>
      <vt:lpstr>The Law</vt:lpstr>
      <vt:lpstr>Medical Choices</vt:lpstr>
      <vt:lpstr>Medical Choices</vt:lpstr>
      <vt:lpstr>Medical Choices</vt:lpstr>
      <vt:lpstr>Talk with Others</vt:lpstr>
      <vt:lpstr>Consider and Discuss</vt:lpstr>
      <vt:lpstr>The Documents</vt:lpstr>
      <vt:lpstr>Wallet-sized Notice</vt:lpstr>
      <vt:lpstr>Durable Health Care Power of Attorney</vt:lpstr>
      <vt:lpstr>Living Will</vt:lpstr>
      <vt:lpstr>HIPAA</vt:lpstr>
      <vt:lpstr>General Power of Attorney</vt:lpstr>
      <vt:lpstr>Special Power of Attorney</vt:lpstr>
      <vt:lpstr>Durable Power of Attorney</vt:lpstr>
      <vt:lpstr>Parental Power of Attorney</vt:lpstr>
      <vt:lpstr>Some Terms</vt:lpstr>
      <vt:lpstr>Will</vt:lpstr>
      <vt:lpstr>What happens if a person dies without leaving a will? </vt:lpstr>
      <vt:lpstr>Does a will affect all assets? </vt:lpstr>
      <vt:lpstr>Can a will be changed? </vt:lpstr>
      <vt:lpstr>Probate</vt:lpstr>
      <vt:lpstr>Does a person need a large estate to have a will? </vt:lpstr>
      <vt:lpstr>Who should draft a will? </vt:lpstr>
      <vt:lpstr>Holographic Will</vt:lpstr>
    </vt:vector>
  </TitlesOfParts>
  <Company>Phoenix School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Nilsson</dc:creator>
  <cp:lastModifiedBy>Sarah  Nilsson</cp:lastModifiedBy>
  <cp:revision>91</cp:revision>
  <dcterms:created xsi:type="dcterms:W3CDTF">2016-09-13T15:36:06Z</dcterms:created>
  <dcterms:modified xsi:type="dcterms:W3CDTF">2016-09-13T18:44:35Z</dcterms:modified>
</cp:coreProperties>
</file>