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58" r:id="rId4"/>
    <p:sldId id="260" r:id="rId5"/>
    <p:sldId id="261" r:id="rId6"/>
    <p:sldId id="262" r:id="rId7"/>
    <p:sldId id="264" r:id="rId8"/>
    <p:sldId id="265" r:id="rId9"/>
    <p:sldId id="266" r:id="rId10"/>
    <p:sldId id="263" r:id="rId11"/>
    <p:sldId id="267" r:id="rId12"/>
    <p:sldId id="269" r:id="rId13"/>
    <p:sldId id="271" r:id="rId14"/>
    <p:sldId id="268" r:id="rId15"/>
    <p:sldId id="273" r:id="rId16"/>
    <p:sldId id="270"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72" r:id="rId30"/>
    <p:sldId id="287" r:id="rId31"/>
    <p:sldId id="288" r:id="rId32"/>
    <p:sldId id="289" r:id="rId33"/>
    <p:sldId id="298" r:id="rId34"/>
    <p:sldId id="290" r:id="rId35"/>
    <p:sldId id="291" r:id="rId36"/>
    <p:sldId id="299" r:id="rId37"/>
    <p:sldId id="292" r:id="rId38"/>
    <p:sldId id="293" r:id="rId39"/>
    <p:sldId id="294" r:id="rId40"/>
    <p:sldId id="295" r:id="rId41"/>
    <p:sldId id="259" r:id="rId42"/>
    <p:sldId id="296"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lsson, Sarah" initials="NS" lastIdx="1" clrIdx="0">
    <p:extLst>
      <p:ext uri="{19B8F6BF-5375-455C-9EA6-DF929625EA0E}">
        <p15:presenceInfo xmlns:p15="http://schemas.microsoft.com/office/powerpoint/2012/main" userId="S::fishe5ca@erau.edu::566ad3b2-9903-40fb-a215-27d6f13aae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32"/>
  </p:normalViewPr>
  <p:slideViewPr>
    <p:cSldViewPr snapToGrid="0" snapToObjects="1">
      <p:cViewPr varScale="1">
        <p:scale>
          <a:sx n="97" d="100"/>
          <a:sy n="97" d="100"/>
        </p:scale>
        <p:origin x="11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05T16:36:28.55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73C52-0F02-2F42-8681-6E9A22292075}" type="datetimeFigureOut">
              <a:rPr lang="en-US" smtClean="0"/>
              <a:t>8/6/19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AA75E-4B5B-4444-AF21-B4F8EE5CB645}" type="slidenum">
              <a:rPr lang="en-US" smtClean="0"/>
              <a:t>‹#›</a:t>
            </a:fld>
            <a:endParaRPr lang="en-US"/>
          </a:p>
        </p:txBody>
      </p:sp>
    </p:spTree>
    <p:extLst>
      <p:ext uri="{BB962C8B-B14F-4D97-AF65-F5344CB8AC3E}">
        <p14:creationId xmlns:p14="http://schemas.microsoft.com/office/powerpoint/2010/main" val="47415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E1D6-FB7A-3548-88C7-5E09B3A82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97BFE6-8887-024C-8635-FCC4C78F2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B4349-7DEB-7A4F-939C-5F42B2DB4997}"/>
              </a:ext>
            </a:extLst>
          </p:cNvPr>
          <p:cNvSpPr>
            <a:spLocks noGrp="1"/>
          </p:cNvSpPr>
          <p:nvPr>
            <p:ph type="dt" sz="half" idx="10"/>
          </p:nvPr>
        </p:nvSpPr>
        <p:spPr/>
        <p:txBody>
          <a:bodyPr/>
          <a:lstStyle/>
          <a:p>
            <a:fld id="{4C992519-8B49-7B45-AD77-8D6F626806AA}" type="datetime1">
              <a:rPr lang="en-US" smtClean="0"/>
              <a:t>8/6/19</a:t>
            </a:fld>
            <a:endParaRPr lang="en-US"/>
          </a:p>
        </p:txBody>
      </p:sp>
      <p:sp>
        <p:nvSpPr>
          <p:cNvPr id="5" name="Footer Placeholder 4">
            <a:extLst>
              <a:ext uri="{FF2B5EF4-FFF2-40B4-BE49-F238E27FC236}">
                <a16:creationId xmlns:a16="http://schemas.microsoft.com/office/drawing/2014/main" id="{79B3F364-8EE9-4941-BE55-6A2F60EC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63074-F677-DC4F-8474-249683C65FF9}"/>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321946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DD3B-FEF7-234E-85F6-C993761153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BAE743-474E-5549-A16E-F99763BDC0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AA576-A4D2-D545-87E8-9E0AA239ADA9}"/>
              </a:ext>
            </a:extLst>
          </p:cNvPr>
          <p:cNvSpPr>
            <a:spLocks noGrp="1"/>
          </p:cNvSpPr>
          <p:nvPr>
            <p:ph type="dt" sz="half" idx="10"/>
          </p:nvPr>
        </p:nvSpPr>
        <p:spPr/>
        <p:txBody>
          <a:bodyPr/>
          <a:lstStyle/>
          <a:p>
            <a:fld id="{366594FB-E9CD-5C41-BFA9-F9A770697355}" type="datetime1">
              <a:rPr lang="en-US" smtClean="0"/>
              <a:t>8/6/19</a:t>
            </a:fld>
            <a:endParaRPr lang="en-US"/>
          </a:p>
        </p:txBody>
      </p:sp>
      <p:sp>
        <p:nvSpPr>
          <p:cNvPr id="5" name="Footer Placeholder 4">
            <a:extLst>
              <a:ext uri="{FF2B5EF4-FFF2-40B4-BE49-F238E27FC236}">
                <a16:creationId xmlns:a16="http://schemas.microsoft.com/office/drawing/2014/main" id="{BAEE03C6-8C35-4A44-9C42-2963A6169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E4D57-828A-F440-8C6A-7C6E460016CF}"/>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127076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6990D-653C-4D46-824E-8D1F82B5E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A1D1EA-8356-AB4C-A327-21EA11D911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8BBAD-442A-354D-A3A8-41F4EF6D98A0}"/>
              </a:ext>
            </a:extLst>
          </p:cNvPr>
          <p:cNvSpPr>
            <a:spLocks noGrp="1"/>
          </p:cNvSpPr>
          <p:nvPr>
            <p:ph type="dt" sz="half" idx="10"/>
          </p:nvPr>
        </p:nvSpPr>
        <p:spPr/>
        <p:txBody>
          <a:bodyPr/>
          <a:lstStyle/>
          <a:p>
            <a:fld id="{2F3EE70F-E5A2-B24B-B03E-E85DA37BF255}" type="datetime1">
              <a:rPr lang="en-US" smtClean="0"/>
              <a:t>8/6/19</a:t>
            </a:fld>
            <a:endParaRPr lang="en-US"/>
          </a:p>
        </p:txBody>
      </p:sp>
      <p:sp>
        <p:nvSpPr>
          <p:cNvPr id="5" name="Footer Placeholder 4">
            <a:extLst>
              <a:ext uri="{FF2B5EF4-FFF2-40B4-BE49-F238E27FC236}">
                <a16:creationId xmlns:a16="http://schemas.microsoft.com/office/drawing/2014/main" id="{C6475FB0-78E0-6949-9026-ABD1B2EBF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1E0B0-C58E-EF4D-BA9C-37A92BABC45A}"/>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140518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AAE5-1C7A-D146-9A7E-2B9C12401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E1FB6-0849-F24D-8BE9-34E189E21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AD9C4-4166-804E-A836-14CCC00EF0E2}"/>
              </a:ext>
            </a:extLst>
          </p:cNvPr>
          <p:cNvSpPr>
            <a:spLocks noGrp="1"/>
          </p:cNvSpPr>
          <p:nvPr>
            <p:ph type="dt" sz="half" idx="10"/>
          </p:nvPr>
        </p:nvSpPr>
        <p:spPr/>
        <p:txBody>
          <a:bodyPr/>
          <a:lstStyle/>
          <a:p>
            <a:fld id="{96D5EBFE-D937-6543-ACB3-42DE1E95ADC2}" type="datetime1">
              <a:rPr lang="en-US" smtClean="0"/>
              <a:t>8/6/19</a:t>
            </a:fld>
            <a:endParaRPr lang="en-US"/>
          </a:p>
        </p:txBody>
      </p:sp>
      <p:sp>
        <p:nvSpPr>
          <p:cNvPr id="5" name="Footer Placeholder 4">
            <a:extLst>
              <a:ext uri="{FF2B5EF4-FFF2-40B4-BE49-F238E27FC236}">
                <a16:creationId xmlns:a16="http://schemas.microsoft.com/office/drawing/2014/main" id="{6E9BFF3D-88B1-1C4A-A266-171BB3A48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1F149-6F8E-9A4A-8EDF-56BD0B2F48FA}"/>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234110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94D4-BAB4-8D46-BE27-6AE3D7DEC9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9AB959-E653-8448-8F2F-7273FFBCD9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B33EFD-9CA6-6C4E-933A-B7B657C2D259}"/>
              </a:ext>
            </a:extLst>
          </p:cNvPr>
          <p:cNvSpPr>
            <a:spLocks noGrp="1"/>
          </p:cNvSpPr>
          <p:nvPr>
            <p:ph type="dt" sz="half" idx="10"/>
          </p:nvPr>
        </p:nvSpPr>
        <p:spPr/>
        <p:txBody>
          <a:bodyPr/>
          <a:lstStyle/>
          <a:p>
            <a:fld id="{9E2507F8-EEE7-DD48-B244-F57C9CA30799}" type="datetime1">
              <a:rPr lang="en-US" smtClean="0"/>
              <a:t>8/6/19</a:t>
            </a:fld>
            <a:endParaRPr lang="en-US"/>
          </a:p>
        </p:txBody>
      </p:sp>
      <p:sp>
        <p:nvSpPr>
          <p:cNvPr id="5" name="Footer Placeholder 4">
            <a:extLst>
              <a:ext uri="{FF2B5EF4-FFF2-40B4-BE49-F238E27FC236}">
                <a16:creationId xmlns:a16="http://schemas.microsoft.com/office/drawing/2014/main" id="{A122FBB9-823F-8542-9FA8-7E8DCA850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09D8-5A63-154F-A285-3FC784A08D1E}"/>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55413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4A72B-E636-3F41-9B43-A81F72958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4BB49-19F4-ED4E-8866-A82F41B4FB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CD3D52-A287-E941-B659-3ACDCC548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1C8B40-846A-284D-97AD-22C4AD7F602A}"/>
              </a:ext>
            </a:extLst>
          </p:cNvPr>
          <p:cNvSpPr>
            <a:spLocks noGrp="1"/>
          </p:cNvSpPr>
          <p:nvPr>
            <p:ph type="dt" sz="half" idx="10"/>
          </p:nvPr>
        </p:nvSpPr>
        <p:spPr/>
        <p:txBody>
          <a:bodyPr/>
          <a:lstStyle/>
          <a:p>
            <a:fld id="{F84B273B-4C5F-5549-961F-A4A6E585B5DA}" type="datetime1">
              <a:rPr lang="en-US" smtClean="0"/>
              <a:t>8/6/19</a:t>
            </a:fld>
            <a:endParaRPr lang="en-US"/>
          </a:p>
        </p:txBody>
      </p:sp>
      <p:sp>
        <p:nvSpPr>
          <p:cNvPr id="6" name="Footer Placeholder 5">
            <a:extLst>
              <a:ext uri="{FF2B5EF4-FFF2-40B4-BE49-F238E27FC236}">
                <a16:creationId xmlns:a16="http://schemas.microsoft.com/office/drawing/2014/main" id="{3EA81C4A-46E4-3E40-A752-30F2A85BD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50865-1540-6448-8BD2-B0BFFD397B4B}"/>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209318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537-073F-104C-8149-F6D15DB99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97B21-19B2-FD44-BE77-249A32BFD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C6AA3-2C8B-A54F-B661-1DCB271D6B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255EF9-5081-E647-94EA-831F5FE7E3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702ED-9130-F444-A032-DEDC0D449E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81EC2-C182-2544-9FDC-0431B735CDAF}"/>
              </a:ext>
            </a:extLst>
          </p:cNvPr>
          <p:cNvSpPr>
            <a:spLocks noGrp="1"/>
          </p:cNvSpPr>
          <p:nvPr>
            <p:ph type="dt" sz="half" idx="10"/>
          </p:nvPr>
        </p:nvSpPr>
        <p:spPr/>
        <p:txBody>
          <a:bodyPr/>
          <a:lstStyle/>
          <a:p>
            <a:fld id="{B5398947-28CF-A748-9752-1CF88446F2FC}" type="datetime1">
              <a:rPr lang="en-US" smtClean="0"/>
              <a:t>8/6/19</a:t>
            </a:fld>
            <a:endParaRPr lang="en-US"/>
          </a:p>
        </p:txBody>
      </p:sp>
      <p:sp>
        <p:nvSpPr>
          <p:cNvPr id="8" name="Footer Placeholder 7">
            <a:extLst>
              <a:ext uri="{FF2B5EF4-FFF2-40B4-BE49-F238E27FC236}">
                <a16:creationId xmlns:a16="http://schemas.microsoft.com/office/drawing/2014/main" id="{4ABB8E1E-1D37-C045-ADCE-0A3EFE07ED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A577A-D1E1-834C-87C7-C453B524F686}"/>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200255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E747-A891-2147-9C83-1FB40C9DAD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90F2ED-F986-BA48-A0F8-7A086B8AE2AE}"/>
              </a:ext>
            </a:extLst>
          </p:cNvPr>
          <p:cNvSpPr>
            <a:spLocks noGrp="1"/>
          </p:cNvSpPr>
          <p:nvPr>
            <p:ph type="dt" sz="half" idx="10"/>
          </p:nvPr>
        </p:nvSpPr>
        <p:spPr/>
        <p:txBody>
          <a:bodyPr/>
          <a:lstStyle/>
          <a:p>
            <a:fld id="{C2C9E721-AE5F-B843-9BC9-55A5D69B9BC9}" type="datetime1">
              <a:rPr lang="en-US" smtClean="0"/>
              <a:t>8/6/19</a:t>
            </a:fld>
            <a:endParaRPr lang="en-US"/>
          </a:p>
        </p:txBody>
      </p:sp>
      <p:sp>
        <p:nvSpPr>
          <p:cNvPr id="4" name="Footer Placeholder 3">
            <a:extLst>
              <a:ext uri="{FF2B5EF4-FFF2-40B4-BE49-F238E27FC236}">
                <a16:creationId xmlns:a16="http://schemas.microsoft.com/office/drawing/2014/main" id="{CE6608D8-41EA-BE43-9619-E578703661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CC92AC-E261-4C4E-AA94-BD4D8C86F9A4}"/>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290777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ED668-76BD-5C48-97DB-B84E94D08E3E}"/>
              </a:ext>
            </a:extLst>
          </p:cNvPr>
          <p:cNvSpPr>
            <a:spLocks noGrp="1"/>
          </p:cNvSpPr>
          <p:nvPr>
            <p:ph type="dt" sz="half" idx="10"/>
          </p:nvPr>
        </p:nvSpPr>
        <p:spPr/>
        <p:txBody>
          <a:bodyPr/>
          <a:lstStyle/>
          <a:p>
            <a:fld id="{FBFB1552-C01B-6944-BB26-F3F35A42855E}" type="datetime1">
              <a:rPr lang="en-US" smtClean="0"/>
              <a:t>8/6/19</a:t>
            </a:fld>
            <a:endParaRPr lang="en-US"/>
          </a:p>
        </p:txBody>
      </p:sp>
      <p:sp>
        <p:nvSpPr>
          <p:cNvPr id="3" name="Footer Placeholder 2">
            <a:extLst>
              <a:ext uri="{FF2B5EF4-FFF2-40B4-BE49-F238E27FC236}">
                <a16:creationId xmlns:a16="http://schemas.microsoft.com/office/drawing/2014/main" id="{998ED1C8-8E0B-9441-A2E6-7F36935876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56E35C-6A51-6347-BC33-E4CD8327AEE4}"/>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75719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F451-6920-A549-89CD-E725E4FA8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EEB8A6-5755-BD49-8527-AF779BF525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B0732A-FD28-3148-8D54-01BB0089E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D23394-0ABF-4B48-9EEA-122B49FE586F}"/>
              </a:ext>
            </a:extLst>
          </p:cNvPr>
          <p:cNvSpPr>
            <a:spLocks noGrp="1"/>
          </p:cNvSpPr>
          <p:nvPr>
            <p:ph type="dt" sz="half" idx="10"/>
          </p:nvPr>
        </p:nvSpPr>
        <p:spPr/>
        <p:txBody>
          <a:bodyPr/>
          <a:lstStyle/>
          <a:p>
            <a:fld id="{73FA590D-DF64-E646-A81D-3CF6EF1AA286}" type="datetime1">
              <a:rPr lang="en-US" smtClean="0"/>
              <a:t>8/6/19</a:t>
            </a:fld>
            <a:endParaRPr lang="en-US"/>
          </a:p>
        </p:txBody>
      </p:sp>
      <p:sp>
        <p:nvSpPr>
          <p:cNvPr id="6" name="Footer Placeholder 5">
            <a:extLst>
              <a:ext uri="{FF2B5EF4-FFF2-40B4-BE49-F238E27FC236}">
                <a16:creationId xmlns:a16="http://schemas.microsoft.com/office/drawing/2014/main" id="{1E466F42-1782-B046-A679-AEA1C3543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E8D3F-3AD9-6B4F-8428-80FABDA24AC4}"/>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103257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5685-6556-9747-9E31-57D7329F8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C93265-B34F-734D-84DF-DFC99F203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BCB8B0-CFCC-DF48-AA80-A62F887A8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49E2F-61EB-714E-B4F9-108DAC9CA340}"/>
              </a:ext>
            </a:extLst>
          </p:cNvPr>
          <p:cNvSpPr>
            <a:spLocks noGrp="1"/>
          </p:cNvSpPr>
          <p:nvPr>
            <p:ph type="dt" sz="half" idx="10"/>
          </p:nvPr>
        </p:nvSpPr>
        <p:spPr/>
        <p:txBody>
          <a:bodyPr/>
          <a:lstStyle/>
          <a:p>
            <a:fld id="{95119E56-6E17-9F4B-8ACF-B58880F48948}" type="datetime1">
              <a:rPr lang="en-US" smtClean="0"/>
              <a:t>8/6/19</a:t>
            </a:fld>
            <a:endParaRPr lang="en-US"/>
          </a:p>
        </p:txBody>
      </p:sp>
      <p:sp>
        <p:nvSpPr>
          <p:cNvPr id="6" name="Footer Placeholder 5">
            <a:extLst>
              <a:ext uri="{FF2B5EF4-FFF2-40B4-BE49-F238E27FC236}">
                <a16:creationId xmlns:a16="http://schemas.microsoft.com/office/drawing/2014/main" id="{00361714-D112-1B40-B700-9F77C6466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8D94B-9B90-4241-9507-D6688A15B363}"/>
              </a:ext>
            </a:extLst>
          </p:cNvPr>
          <p:cNvSpPr>
            <a:spLocks noGrp="1"/>
          </p:cNvSpPr>
          <p:nvPr>
            <p:ph type="sldNum" sz="quarter" idx="12"/>
          </p:nvPr>
        </p:nvSpPr>
        <p:spPr/>
        <p:txBody>
          <a:bodyPr/>
          <a:lstStyle/>
          <a:p>
            <a:fld id="{790E27E2-2B9C-574F-AC49-939AE55C7D77}" type="slidenum">
              <a:rPr lang="en-US" smtClean="0"/>
              <a:t>‹#›</a:t>
            </a:fld>
            <a:endParaRPr lang="en-US"/>
          </a:p>
        </p:txBody>
      </p:sp>
    </p:spTree>
    <p:extLst>
      <p:ext uri="{BB962C8B-B14F-4D97-AF65-F5344CB8AC3E}">
        <p14:creationId xmlns:p14="http://schemas.microsoft.com/office/powerpoint/2010/main" val="179753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F523A-15AC-F849-BBB6-31ED0DF2A8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900DA-2924-6343-B8CF-E225CD0B4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7E863-B1E9-B446-AA26-80E5AB4C0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6ABDC-B85E-F645-BAAE-CEA4013E3F73}" type="datetime1">
              <a:rPr lang="en-US" smtClean="0"/>
              <a:t>8/6/19</a:t>
            </a:fld>
            <a:endParaRPr lang="en-US"/>
          </a:p>
        </p:txBody>
      </p:sp>
      <p:sp>
        <p:nvSpPr>
          <p:cNvPr id="5" name="Footer Placeholder 4">
            <a:extLst>
              <a:ext uri="{FF2B5EF4-FFF2-40B4-BE49-F238E27FC236}">
                <a16:creationId xmlns:a16="http://schemas.microsoft.com/office/drawing/2014/main" id="{4CE147C7-AA5F-FA42-8B7D-5354D25A3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0293F8-D756-454E-A8C8-6067DFE27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E27E2-2B9C-574F-AC49-939AE55C7D77}" type="slidenum">
              <a:rPr lang="en-US" smtClean="0"/>
              <a:t>‹#›</a:t>
            </a:fld>
            <a:endParaRPr lang="en-US"/>
          </a:p>
        </p:txBody>
      </p:sp>
    </p:spTree>
    <p:extLst>
      <p:ext uri="{BB962C8B-B14F-4D97-AF65-F5344CB8AC3E}">
        <p14:creationId xmlns:p14="http://schemas.microsoft.com/office/powerpoint/2010/main" val="2548140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faa.gov/airports/aip/grant_assurances/"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635C-21F3-5144-A976-FAAC5EBC76AA}"/>
              </a:ext>
            </a:extLst>
          </p:cNvPr>
          <p:cNvSpPr>
            <a:spLocks noGrp="1"/>
          </p:cNvSpPr>
          <p:nvPr>
            <p:ph type="ctrTitle"/>
          </p:nvPr>
        </p:nvSpPr>
        <p:spPr>
          <a:xfrm>
            <a:off x="1352550" y="479425"/>
            <a:ext cx="9144000" cy="1120775"/>
          </a:xfrm>
        </p:spPr>
        <p:txBody>
          <a:bodyPr>
            <a:normAutofit/>
          </a:bodyPr>
          <a:lstStyle/>
          <a:p>
            <a:r>
              <a:rPr lang="en-US" b="1" dirty="0"/>
              <a:t>The SMO Saga</a:t>
            </a:r>
            <a:endParaRPr lang="en-US" sz="2200" b="1" dirty="0"/>
          </a:p>
        </p:txBody>
      </p:sp>
      <p:sp>
        <p:nvSpPr>
          <p:cNvPr id="3" name="Subtitle 2">
            <a:extLst>
              <a:ext uri="{FF2B5EF4-FFF2-40B4-BE49-F238E27FC236}">
                <a16:creationId xmlns:a16="http://schemas.microsoft.com/office/drawing/2014/main" id="{130F6206-5D4A-5E41-9C4D-5F687E2533CE}"/>
              </a:ext>
            </a:extLst>
          </p:cNvPr>
          <p:cNvSpPr>
            <a:spLocks noGrp="1"/>
          </p:cNvSpPr>
          <p:nvPr>
            <p:ph type="subTitle" idx="1"/>
          </p:nvPr>
        </p:nvSpPr>
        <p:spPr>
          <a:xfrm>
            <a:off x="1524000" y="4387851"/>
            <a:ext cx="9144000" cy="1655762"/>
          </a:xfrm>
        </p:spPr>
        <p:txBody>
          <a:bodyPr>
            <a:normAutofit/>
          </a:bodyPr>
          <a:lstStyle/>
          <a:p>
            <a:endParaRPr lang="en-US" dirty="0"/>
          </a:p>
          <a:p>
            <a:endParaRPr lang="en-US" dirty="0"/>
          </a:p>
          <a:p>
            <a:r>
              <a:rPr lang="en-US" b="1" dirty="0"/>
              <a:t>Dr. Sarah J. Nilsson, Esq.</a:t>
            </a:r>
          </a:p>
        </p:txBody>
      </p:sp>
      <p:sp>
        <p:nvSpPr>
          <p:cNvPr id="5" name="Cloud Callout 4">
            <a:extLst>
              <a:ext uri="{FF2B5EF4-FFF2-40B4-BE49-F238E27FC236}">
                <a16:creationId xmlns:a16="http://schemas.microsoft.com/office/drawing/2014/main" id="{8860F54B-CC37-A049-8DA4-01A7308BE86C}"/>
              </a:ext>
            </a:extLst>
          </p:cNvPr>
          <p:cNvSpPr/>
          <p:nvPr/>
        </p:nvSpPr>
        <p:spPr>
          <a:xfrm>
            <a:off x="8402595" y="103873"/>
            <a:ext cx="2903837" cy="1124465"/>
          </a:xfrm>
          <a:prstGeom prst="cloudCallout">
            <a:avLst>
              <a:gd name="adj1" fmla="val -56816"/>
              <a:gd name="adj2" fmla="val 57005"/>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a:t>SMO, that’s Santa Monica Municipal Airport</a:t>
            </a:r>
          </a:p>
        </p:txBody>
      </p:sp>
      <p:sp>
        <p:nvSpPr>
          <p:cNvPr id="4" name="Slide Number Placeholder 3">
            <a:extLst>
              <a:ext uri="{FF2B5EF4-FFF2-40B4-BE49-F238E27FC236}">
                <a16:creationId xmlns:a16="http://schemas.microsoft.com/office/drawing/2014/main" id="{E5D628A2-1E70-5643-84EA-AE70AE453829}"/>
              </a:ext>
            </a:extLst>
          </p:cNvPr>
          <p:cNvSpPr>
            <a:spLocks noGrp="1"/>
          </p:cNvSpPr>
          <p:nvPr>
            <p:ph type="sldNum" sz="quarter" idx="12"/>
          </p:nvPr>
        </p:nvSpPr>
        <p:spPr/>
        <p:txBody>
          <a:bodyPr/>
          <a:lstStyle/>
          <a:p>
            <a:fld id="{790E27E2-2B9C-574F-AC49-939AE55C7D77}" type="slidenum">
              <a:rPr lang="en-US" smtClean="0"/>
              <a:t>1</a:t>
            </a:fld>
            <a:endParaRPr lang="en-US"/>
          </a:p>
        </p:txBody>
      </p:sp>
    </p:spTree>
    <p:extLst>
      <p:ext uri="{BB962C8B-B14F-4D97-AF65-F5344CB8AC3E}">
        <p14:creationId xmlns:p14="http://schemas.microsoft.com/office/powerpoint/2010/main" val="404689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AE40B-491B-4C4C-AE3E-86D643D40E39}"/>
              </a:ext>
            </a:extLst>
          </p:cNvPr>
          <p:cNvSpPr txBox="1"/>
          <p:nvPr/>
        </p:nvSpPr>
        <p:spPr>
          <a:xfrm>
            <a:off x="0" y="157163"/>
            <a:ext cx="12192000" cy="3385542"/>
          </a:xfrm>
          <a:prstGeom prst="rect">
            <a:avLst/>
          </a:prstGeom>
          <a:noFill/>
        </p:spPr>
        <p:txBody>
          <a:bodyPr wrap="square" rtlCol="0">
            <a:spAutoFit/>
          </a:bodyPr>
          <a:lstStyle/>
          <a:p>
            <a:pPr algn="ctr"/>
            <a:r>
              <a:rPr lang="en-US" sz="2800" b="1" dirty="0"/>
              <a:t>1946</a:t>
            </a:r>
          </a:p>
          <a:p>
            <a:pPr algn="ctr"/>
            <a:endParaRPr lang="en-US" sz="2800" dirty="0"/>
          </a:p>
          <a:p>
            <a:pPr algn="ctr"/>
            <a:r>
              <a:rPr lang="en-US" sz="2800" dirty="0"/>
              <a:t>Under additional supplements to the leases, the federal government was relieved of its obligations to maintain SMO and pay rent, but did not surrender its leaseholds.</a:t>
            </a:r>
          </a:p>
          <a:p>
            <a:pPr algn="ctr"/>
            <a:endParaRPr lang="en-US" sz="2800" dirty="0"/>
          </a:p>
          <a:p>
            <a:pPr algn="ctr"/>
            <a:r>
              <a:rPr lang="en-US" sz="2800" dirty="0"/>
              <a:t>The City agreed to operate SMO under a right of entry. </a:t>
            </a:r>
          </a:p>
          <a:p>
            <a:endParaRPr lang="en-US" dirty="0"/>
          </a:p>
        </p:txBody>
      </p:sp>
      <p:pic>
        <p:nvPicPr>
          <p:cNvPr id="4" name="Picture 3">
            <a:extLst>
              <a:ext uri="{FF2B5EF4-FFF2-40B4-BE49-F238E27FC236}">
                <a16:creationId xmlns:a16="http://schemas.microsoft.com/office/drawing/2014/main" id="{17148254-C249-284A-A9AD-49667D70578A}"/>
              </a:ext>
            </a:extLst>
          </p:cNvPr>
          <p:cNvPicPr>
            <a:picLocks noChangeAspect="1"/>
          </p:cNvPicPr>
          <p:nvPr/>
        </p:nvPicPr>
        <p:blipFill>
          <a:blip r:embed="rId2"/>
          <a:stretch>
            <a:fillRect/>
          </a:stretch>
        </p:blipFill>
        <p:spPr>
          <a:xfrm>
            <a:off x="2021616" y="3555699"/>
            <a:ext cx="8148767" cy="3145138"/>
          </a:xfrm>
          <a:prstGeom prst="rect">
            <a:avLst/>
          </a:prstGeom>
          <a:effectLst>
            <a:softEdge rad="127000"/>
          </a:effectLst>
        </p:spPr>
      </p:pic>
      <p:sp>
        <p:nvSpPr>
          <p:cNvPr id="3" name="Slide Number Placeholder 2">
            <a:extLst>
              <a:ext uri="{FF2B5EF4-FFF2-40B4-BE49-F238E27FC236}">
                <a16:creationId xmlns:a16="http://schemas.microsoft.com/office/drawing/2014/main" id="{516999A3-D3C3-FF43-9B88-D84F08BFB0D0}"/>
              </a:ext>
            </a:extLst>
          </p:cNvPr>
          <p:cNvSpPr>
            <a:spLocks noGrp="1"/>
          </p:cNvSpPr>
          <p:nvPr>
            <p:ph type="sldNum" sz="quarter" idx="12"/>
          </p:nvPr>
        </p:nvSpPr>
        <p:spPr/>
        <p:txBody>
          <a:bodyPr/>
          <a:lstStyle/>
          <a:p>
            <a:fld id="{790E27E2-2B9C-574F-AC49-939AE55C7D77}" type="slidenum">
              <a:rPr lang="en-US" smtClean="0"/>
              <a:t>10</a:t>
            </a:fld>
            <a:endParaRPr lang="en-US"/>
          </a:p>
        </p:txBody>
      </p:sp>
    </p:spTree>
    <p:extLst>
      <p:ext uri="{BB962C8B-B14F-4D97-AF65-F5344CB8AC3E}">
        <p14:creationId xmlns:p14="http://schemas.microsoft.com/office/powerpoint/2010/main" val="2707775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6C7D42-3208-EA4F-A496-B8545EE62D13}"/>
              </a:ext>
            </a:extLst>
          </p:cNvPr>
          <p:cNvSpPr txBox="1"/>
          <p:nvPr/>
        </p:nvSpPr>
        <p:spPr>
          <a:xfrm>
            <a:off x="-19049" y="105013"/>
            <a:ext cx="8081319" cy="6647974"/>
          </a:xfrm>
          <a:prstGeom prst="rect">
            <a:avLst/>
          </a:prstGeom>
          <a:noFill/>
        </p:spPr>
        <p:txBody>
          <a:bodyPr wrap="square" rtlCol="0">
            <a:spAutoFit/>
          </a:bodyPr>
          <a:lstStyle/>
          <a:p>
            <a:pPr algn="ctr"/>
            <a:r>
              <a:rPr lang="en-US" sz="2400" b="1" dirty="0"/>
              <a:t>1948</a:t>
            </a:r>
          </a:p>
          <a:p>
            <a:pPr algn="ctr"/>
            <a:endParaRPr lang="en-US" sz="2400" b="1" dirty="0"/>
          </a:p>
          <a:p>
            <a:pPr algn="ctr"/>
            <a:r>
              <a:rPr lang="en-US" sz="2400" dirty="0"/>
              <a:t>The City and the US, through the former War Assets Administration and pursuant to the Surplus Property Act,</a:t>
            </a:r>
          </a:p>
          <a:p>
            <a:pPr algn="ctr"/>
            <a:r>
              <a:rPr lang="en-US" sz="2400" dirty="0"/>
              <a:t>entered into an instrument of transfer by which the US surrendered to the City its remaining SMO leaseholds, some easements, improvements, and personal property, subject to certain terms that were to run with the land. </a:t>
            </a:r>
          </a:p>
          <a:p>
            <a:pPr algn="ctr"/>
            <a:endParaRPr lang="en-US" sz="2400" dirty="0"/>
          </a:p>
          <a:p>
            <a:pPr algn="ctr"/>
            <a:r>
              <a:rPr lang="en-US" sz="2400" dirty="0"/>
              <a:t>(1) the land, improvements, and other items transferred to the City were to be used for public airport purposes. </a:t>
            </a:r>
          </a:p>
          <a:p>
            <a:pPr algn="ctr"/>
            <a:endParaRPr lang="en-US" sz="2400" dirty="0"/>
          </a:p>
          <a:p>
            <a:pPr algn="ctr"/>
            <a:r>
              <a:rPr lang="en-US" sz="2400" dirty="0"/>
              <a:t>(2) the City was not to use, lease, sell, salvage, or dispose of any transferred property for nonairport use without </a:t>
            </a:r>
          </a:p>
          <a:p>
            <a:pPr algn="ctr"/>
            <a:r>
              <a:rPr lang="en-US" sz="2400" dirty="0"/>
              <a:t>federal consent. </a:t>
            </a:r>
          </a:p>
          <a:p>
            <a:pPr algn="ctr"/>
            <a:endParaRPr lang="en-US" sz="2400" dirty="0"/>
          </a:p>
          <a:p>
            <a:pPr algn="ctr"/>
            <a:r>
              <a:rPr lang="en-US" sz="2400" dirty="0"/>
              <a:t>The instrument of transfer was recorded as a quitclaim deed. </a:t>
            </a:r>
          </a:p>
          <a:p>
            <a:endParaRPr lang="en-US" dirty="0"/>
          </a:p>
        </p:txBody>
      </p:sp>
      <p:pic>
        <p:nvPicPr>
          <p:cNvPr id="4" name="Picture 3">
            <a:extLst>
              <a:ext uri="{FF2B5EF4-FFF2-40B4-BE49-F238E27FC236}">
                <a16:creationId xmlns:a16="http://schemas.microsoft.com/office/drawing/2014/main" id="{972B1745-21F8-414B-BB56-64A3CE8A716D}"/>
              </a:ext>
            </a:extLst>
          </p:cNvPr>
          <p:cNvPicPr>
            <a:picLocks noChangeAspect="1"/>
          </p:cNvPicPr>
          <p:nvPr/>
        </p:nvPicPr>
        <p:blipFill>
          <a:blip r:embed="rId2"/>
          <a:stretch>
            <a:fillRect/>
          </a:stretch>
        </p:blipFill>
        <p:spPr>
          <a:xfrm>
            <a:off x="8050553" y="750864"/>
            <a:ext cx="4141447" cy="5356272"/>
          </a:xfrm>
          <a:prstGeom prst="rect">
            <a:avLst/>
          </a:prstGeom>
          <a:effectLst>
            <a:innerShdw blurRad="63500" dist="50800" dir="13500000">
              <a:prstClr val="black">
                <a:alpha val="50000"/>
              </a:prstClr>
            </a:innerShdw>
          </a:effectLst>
        </p:spPr>
      </p:pic>
      <p:sp>
        <p:nvSpPr>
          <p:cNvPr id="5" name="Slide Number Placeholder 4">
            <a:extLst>
              <a:ext uri="{FF2B5EF4-FFF2-40B4-BE49-F238E27FC236}">
                <a16:creationId xmlns:a16="http://schemas.microsoft.com/office/drawing/2014/main" id="{7938D0A9-1EBE-CB45-A111-E0E0D558EE56}"/>
              </a:ext>
            </a:extLst>
          </p:cNvPr>
          <p:cNvSpPr>
            <a:spLocks noGrp="1"/>
          </p:cNvSpPr>
          <p:nvPr>
            <p:ph type="sldNum" sz="quarter" idx="12"/>
          </p:nvPr>
        </p:nvSpPr>
        <p:spPr/>
        <p:txBody>
          <a:bodyPr/>
          <a:lstStyle/>
          <a:p>
            <a:fld id="{790E27E2-2B9C-574F-AC49-939AE55C7D77}" type="slidenum">
              <a:rPr lang="en-US" smtClean="0"/>
              <a:t>11</a:t>
            </a:fld>
            <a:endParaRPr lang="en-US"/>
          </a:p>
        </p:txBody>
      </p:sp>
    </p:spTree>
    <p:extLst>
      <p:ext uri="{BB962C8B-B14F-4D97-AF65-F5344CB8AC3E}">
        <p14:creationId xmlns:p14="http://schemas.microsoft.com/office/powerpoint/2010/main" val="423722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0B9AE-B4CE-4343-8A05-B977155B6170}"/>
              </a:ext>
            </a:extLst>
          </p:cNvPr>
          <p:cNvSpPr>
            <a:spLocks noGrp="1"/>
          </p:cNvSpPr>
          <p:nvPr>
            <p:ph type="sldNum" sz="quarter" idx="12"/>
          </p:nvPr>
        </p:nvSpPr>
        <p:spPr/>
        <p:txBody>
          <a:bodyPr/>
          <a:lstStyle/>
          <a:p>
            <a:fld id="{790E27E2-2B9C-574F-AC49-939AE55C7D77}" type="slidenum">
              <a:rPr lang="en-US" smtClean="0"/>
              <a:t>12</a:t>
            </a:fld>
            <a:endParaRPr lang="en-US"/>
          </a:p>
        </p:txBody>
      </p:sp>
      <p:sp>
        <p:nvSpPr>
          <p:cNvPr id="3" name="TextBox 2">
            <a:extLst>
              <a:ext uri="{FF2B5EF4-FFF2-40B4-BE49-F238E27FC236}">
                <a16:creationId xmlns:a16="http://schemas.microsoft.com/office/drawing/2014/main" id="{DC1DD5A1-5ED0-5348-940D-1996C68DF297}"/>
              </a:ext>
            </a:extLst>
          </p:cNvPr>
          <p:cNvSpPr txBox="1"/>
          <p:nvPr/>
        </p:nvSpPr>
        <p:spPr>
          <a:xfrm>
            <a:off x="6917693" y="1736229"/>
            <a:ext cx="4660588" cy="2954655"/>
          </a:xfrm>
          <a:prstGeom prst="rect">
            <a:avLst/>
          </a:prstGeom>
          <a:noFill/>
        </p:spPr>
        <p:txBody>
          <a:bodyPr wrap="square" rtlCol="0">
            <a:spAutoFit/>
          </a:bodyPr>
          <a:lstStyle/>
          <a:p>
            <a:pPr algn="ctr"/>
            <a:r>
              <a:rPr lang="en-US" sz="2800" b="1" dirty="0"/>
              <a:t>1949</a:t>
            </a:r>
          </a:p>
          <a:p>
            <a:pPr algn="ctr"/>
            <a:endParaRPr lang="en-US" sz="2800" dirty="0"/>
          </a:p>
          <a:p>
            <a:pPr algn="ctr"/>
            <a:r>
              <a:rPr lang="en-US" sz="2800" dirty="0"/>
              <a:t>The US also quitclaimed to the City its interest in the 20 acres</a:t>
            </a:r>
            <a:br>
              <a:rPr lang="en-US" sz="2800" dirty="0"/>
            </a:br>
            <a:r>
              <a:rPr lang="en-US" sz="2800" dirty="0"/>
              <a:t>it had purchased with City funds. </a:t>
            </a:r>
          </a:p>
          <a:p>
            <a:endParaRPr lang="en-US" dirty="0"/>
          </a:p>
        </p:txBody>
      </p:sp>
      <p:pic>
        <p:nvPicPr>
          <p:cNvPr id="4" name="Picture 3">
            <a:extLst>
              <a:ext uri="{FF2B5EF4-FFF2-40B4-BE49-F238E27FC236}">
                <a16:creationId xmlns:a16="http://schemas.microsoft.com/office/drawing/2014/main" id="{CF9684A2-8959-2345-8885-D9ACDD5D1049}"/>
              </a:ext>
            </a:extLst>
          </p:cNvPr>
          <p:cNvPicPr>
            <a:picLocks noChangeAspect="1"/>
          </p:cNvPicPr>
          <p:nvPr/>
        </p:nvPicPr>
        <p:blipFill>
          <a:blip r:embed="rId2"/>
          <a:stretch>
            <a:fillRect/>
          </a:stretch>
        </p:blipFill>
        <p:spPr>
          <a:xfrm>
            <a:off x="838200" y="119964"/>
            <a:ext cx="5130114" cy="663494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2442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0B9AE-B4CE-4343-8A05-B977155B6170}"/>
              </a:ext>
            </a:extLst>
          </p:cNvPr>
          <p:cNvSpPr>
            <a:spLocks noGrp="1"/>
          </p:cNvSpPr>
          <p:nvPr>
            <p:ph type="sldNum" sz="quarter" idx="12"/>
          </p:nvPr>
        </p:nvSpPr>
        <p:spPr/>
        <p:txBody>
          <a:bodyPr/>
          <a:lstStyle/>
          <a:p>
            <a:fld id="{790E27E2-2B9C-574F-AC49-939AE55C7D77}" type="slidenum">
              <a:rPr lang="en-US" smtClean="0"/>
              <a:t>13</a:t>
            </a:fld>
            <a:endParaRPr lang="en-US"/>
          </a:p>
        </p:txBody>
      </p:sp>
      <p:sp>
        <p:nvSpPr>
          <p:cNvPr id="3" name="TextBox 2">
            <a:extLst>
              <a:ext uri="{FF2B5EF4-FFF2-40B4-BE49-F238E27FC236}">
                <a16:creationId xmlns:a16="http://schemas.microsoft.com/office/drawing/2014/main" id="{DC1DD5A1-5ED0-5348-940D-1996C68DF297}"/>
              </a:ext>
            </a:extLst>
          </p:cNvPr>
          <p:cNvSpPr txBox="1"/>
          <p:nvPr/>
        </p:nvSpPr>
        <p:spPr>
          <a:xfrm>
            <a:off x="8151968" y="4197707"/>
            <a:ext cx="3660463" cy="2523768"/>
          </a:xfrm>
          <a:prstGeom prst="rect">
            <a:avLst/>
          </a:prstGeom>
          <a:noFill/>
        </p:spPr>
        <p:txBody>
          <a:bodyPr wrap="square" rtlCol="0">
            <a:spAutoFit/>
          </a:bodyPr>
          <a:lstStyle/>
          <a:p>
            <a:pPr algn="ctr"/>
            <a:r>
              <a:rPr lang="en-US" sz="2800" b="1" dirty="0"/>
              <a:t>1952</a:t>
            </a:r>
          </a:p>
          <a:p>
            <a:pPr algn="ctr"/>
            <a:endParaRPr lang="en-US" sz="2800" dirty="0"/>
          </a:p>
          <a:p>
            <a:pPr algn="ctr"/>
            <a:r>
              <a:rPr lang="en-US" sz="2800" dirty="0"/>
              <a:t>President Harry S. Truman terminated Proclamation 2487. </a:t>
            </a:r>
          </a:p>
          <a:p>
            <a:endParaRPr lang="en-US" dirty="0"/>
          </a:p>
        </p:txBody>
      </p:sp>
      <p:pic>
        <p:nvPicPr>
          <p:cNvPr id="6" name="Picture 5">
            <a:extLst>
              <a:ext uri="{FF2B5EF4-FFF2-40B4-BE49-F238E27FC236}">
                <a16:creationId xmlns:a16="http://schemas.microsoft.com/office/drawing/2014/main" id="{0BA1F76A-4E60-C547-8BE1-466344D708CC}"/>
              </a:ext>
            </a:extLst>
          </p:cNvPr>
          <p:cNvPicPr>
            <a:picLocks noChangeAspect="1"/>
          </p:cNvPicPr>
          <p:nvPr/>
        </p:nvPicPr>
        <p:blipFill>
          <a:blip r:embed="rId2"/>
          <a:stretch>
            <a:fillRect/>
          </a:stretch>
        </p:blipFill>
        <p:spPr>
          <a:xfrm>
            <a:off x="365258" y="0"/>
            <a:ext cx="6131115" cy="6858000"/>
          </a:xfrm>
          <a:prstGeom prst="rect">
            <a:avLst/>
          </a:prstGeom>
          <a:ln>
            <a:solidFill>
              <a:schemeClr val="tx1"/>
            </a:solidFill>
          </a:ln>
        </p:spPr>
      </p:pic>
      <p:sp>
        <p:nvSpPr>
          <p:cNvPr id="7" name="Left Arrow 6">
            <a:extLst>
              <a:ext uri="{FF2B5EF4-FFF2-40B4-BE49-F238E27FC236}">
                <a16:creationId xmlns:a16="http://schemas.microsoft.com/office/drawing/2014/main" id="{1B119A81-3AE0-A144-A70D-0B7206269050}"/>
              </a:ext>
            </a:extLst>
          </p:cNvPr>
          <p:cNvSpPr/>
          <p:nvPr/>
        </p:nvSpPr>
        <p:spPr>
          <a:xfrm>
            <a:off x="6646231" y="6024689"/>
            <a:ext cx="1271587" cy="484632"/>
          </a:xfrm>
          <a:prstGeom prst="lef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0BED6C-6D92-6F45-89B0-1948DA0E3759}"/>
              </a:ext>
            </a:extLst>
          </p:cNvPr>
          <p:cNvPicPr>
            <a:picLocks noChangeAspect="1"/>
          </p:cNvPicPr>
          <p:nvPr/>
        </p:nvPicPr>
        <p:blipFill>
          <a:blip r:embed="rId3"/>
          <a:stretch>
            <a:fillRect/>
          </a:stretch>
        </p:blipFill>
        <p:spPr>
          <a:xfrm>
            <a:off x="6794949" y="-1"/>
            <a:ext cx="5397052" cy="4197707"/>
          </a:xfrm>
          <a:prstGeom prst="rect">
            <a:avLst/>
          </a:prstGeom>
        </p:spPr>
      </p:pic>
    </p:spTree>
    <p:extLst>
      <p:ext uri="{BB962C8B-B14F-4D97-AF65-F5344CB8AC3E}">
        <p14:creationId xmlns:p14="http://schemas.microsoft.com/office/powerpoint/2010/main" val="4201792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2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02E32F-1E22-9940-B2E3-DC97A67A08C6}"/>
              </a:ext>
            </a:extLst>
          </p:cNvPr>
          <p:cNvSpPr>
            <a:spLocks noGrp="1"/>
          </p:cNvSpPr>
          <p:nvPr>
            <p:ph type="sldNum" sz="quarter" idx="12"/>
          </p:nvPr>
        </p:nvSpPr>
        <p:spPr/>
        <p:txBody>
          <a:bodyPr/>
          <a:lstStyle/>
          <a:p>
            <a:fld id="{790E27E2-2B9C-574F-AC49-939AE55C7D77}" type="slidenum">
              <a:rPr lang="en-US" smtClean="0"/>
              <a:t>14</a:t>
            </a:fld>
            <a:endParaRPr lang="en-US"/>
          </a:p>
        </p:txBody>
      </p:sp>
      <p:sp>
        <p:nvSpPr>
          <p:cNvPr id="3" name="TextBox 2">
            <a:extLst>
              <a:ext uri="{FF2B5EF4-FFF2-40B4-BE49-F238E27FC236}">
                <a16:creationId xmlns:a16="http://schemas.microsoft.com/office/drawing/2014/main" id="{375288F4-A6D8-6746-B2BD-264ABE1CA2C9}"/>
              </a:ext>
            </a:extLst>
          </p:cNvPr>
          <p:cNvSpPr txBox="1"/>
          <p:nvPr/>
        </p:nvSpPr>
        <p:spPr>
          <a:xfrm>
            <a:off x="0" y="160638"/>
            <a:ext cx="5565690" cy="6771084"/>
          </a:xfrm>
          <a:prstGeom prst="rect">
            <a:avLst/>
          </a:prstGeom>
          <a:noFill/>
        </p:spPr>
        <p:txBody>
          <a:bodyPr wrap="square" rtlCol="0">
            <a:spAutoFit/>
          </a:bodyPr>
          <a:lstStyle/>
          <a:p>
            <a:pPr algn="ctr"/>
            <a:r>
              <a:rPr lang="en-US" sz="2600" b="1" dirty="0"/>
              <a:t>1950s</a:t>
            </a:r>
          </a:p>
          <a:p>
            <a:pPr algn="ctr"/>
            <a:endParaRPr lang="en-US" sz="2600" dirty="0"/>
          </a:p>
          <a:p>
            <a:pPr algn="ctr"/>
            <a:r>
              <a:rPr lang="en-US" sz="2600" dirty="0"/>
              <a:t>General aviation grew at SMO, largely due to military pilots returning to the area after serving in World War II and the Korean conflict. </a:t>
            </a:r>
          </a:p>
          <a:p>
            <a:pPr algn="ctr"/>
            <a:endParaRPr lang="en-US" sz="2600" dirty="0"/>
          </a:p>
          <a:p>
            <a:pPr algn="ctr"/>
            <a:r>
              <a:rPr lang="en-US" sz="2600" dirty="0"/>
              <a:t>In addition, commercial airlines were expanding, and pilot training at SMO reached an all-time high. </a:t>
            </a:r>
          </a:p>
          <a:p>
            <a:pPr algn="ctr"/>
            <a:endParaRPr lang="en-US" sz="2600" dirty="0"/>
          </a:p>
          <a:p>
            <a:pPr algn="ctr"/>
            <a:r>
              <a:rPr lang="en-US" sz="2600" dirty="0"/>
              <a:t>Outside SMO, the City’s size and demographics shifted in the post-war decades from that of a small resort </a:t>
            </a:r>
          </a:p>
          <a:p>
            <a:pPr algn="ctr"/>
            <a:r>
              <a:rPr lang="en-US" sz="2600" dirty="0"/>
              <a:t>community to a higher-income suburb of Los Angeles.</a:t>
            </a:r>
          </a:p>
          <a:p>
            <a:endParaRPr lang="en-US" dirty="0"/>
          </a:p>
        </p:txBody>
      </p:sp>
      <p:pic>
        <p:nvPicPr>
          <p:cNvPr id="6" name="Picture 5">
            <a:extLst>
              <a:ext uri="{FF2B5EF4-FFF2-40B4-BE49-F238E27FC236}">
                <a16:creationId xmlns:a16="http://schemas.microsoft.com/office/drawing/2014/main" id="{A978A404-7B3E-3748-BA16-0E57DEF9F7B7}"/>
              </a:ext>
            </a:extLst>
          </p:cNvPr>
          <p:cNvPicPr>
            <a:picLocks noChangeAspect="1"/>
          </p:cNvPicPr>
          <p:nvPr/>
        </p:nvPicPr>
        <p:blipFill>
          <a:blip r:embed="rId2"/>
          <a:stretch>
            <a:fillRect/>
          </a:stretch>
        </p:blipFill>
        <p:spPr>
          <a:xfrm>
            <a:off x="5565690" y="1220230"/>
            <a:ext cx="6626310" cy="4417540"/>
          </a:xfrm>
          <a:prstGeom prst="rect">
            <a:avLst/>
          </a:prstGeom>
        </p:spPr>
      </p:pic>
    </p:spTree>
    <p:extLst>
      <p:ext uri="{BB962C8B-B14F-4D97-AF65-F5344CB8AC3E}">
        <p14:creationId xmlns:p14="http://schemas.microsoft.com/office/powerpoint/2010/main" val="4123853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2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02E32F-1E22-9940-B2E3-DC97A67A08C6}"/>
              </a:ext>
            </a:extLst>
          </p:cNvPr>
          <p:cNvSpPr>
            <a:spLocks noGrp="1"/>
          </p:cNvSpPr>
          <p:nvPr>
            <p:ph type="sldNum" sz="quarter" idx="12"/>
          </p:nvPr>
        </p:nvSpPr>
        <p:spPr/>
        <p:txBody>
          <a:bodyPr/>
          <a:lstStyle/>
          <a:p>
            <a:fld id="{790E27E2-2B9C-574F-AC49-939AE55C7D77}" type="slidenum">
              <a:rPr lang="en-US" smtClean="0"/>
              <a:t>15</a:t>
            </a:fld>
            <a:endParaRPr lang="en-US"/>
          </a:p>
        </p:txBody>
      </p:sp>
      <p:sp>
        <p:nvSpPr>
          <p:cNvPr id="3" name="TextBox 2">
            <a:extLst>
              <a:ext uri="{FF2B5EF4-FFF2-40B4-BE49-F238E27FC236}">
                <a16:creationId xmlns:a16="http://schemas.microsoft.com/office/drawing/2014/main" id="{375288F4-A6D8-6746-B2BD-264ABE1CA2C9}"/>
              </a:ext>
            </a:extLst>
          </p:cNvPr>
          <p:cNvSpPr txBox="1"/>
          <p:nvPr/>
        </p:nvSpPr>
        <p:spPr>
          <a:xfrm>
            <a:off x="319218" y="160638"/>
            <a:ext cx="4895334" cy="6124754"/>
          </a:xfrm>
          <a:prstGeom prst="rect">
            <a:avLst/>
          </a:prstGeom>
          <a:noFill/>
        </p:spPr>
        <p:txBody>
          <a:bodyPr wrap="square" rtlCol="0">
            <a:spAutoFit/>
          </a:bodyPr>
          <a:lstStyle/>
          <a:p>
            <a:pPr algn="ctr"/>
            <a:r>
              <a:rPr lang="en-US" sz="2800" b="1" dirty="0"/>
              <a:t>1962</a:t>
            </a:r>
          </a:p>
          <a:p>
            <a:pPr algn="ctr"/>
            <a:endParaRPr lang="en-US" sz="2800" dirty="0"/>
          </a:p>
          <a:p>
            <a:pPr algn="ctr"/>
            <a:r>
              <a:rPr lang="en-US" sz="2800" dirty="0"/>
              <a:t>The City first considered closing SMO at a City Council hearing on January 10, 1962. </a:t>
            </a:r>
          </a:p>
          <a:p>
            <a:pPr algn="ctr"/>
            <a:endParaRPr lang="en-US" sz="2800" dirty="0"/>
          </a:p>
          <a:p>
            <a:pPr algn="ctr"/>
            <a:r>
              <a:rPr lang="en-US" sz="2800" dirty="0"/>
              <a:t>In conjunction with that hearing, the City Attorney issued an important opinion letter stating that the 1948 instrument of transfer and certain federal contracts prevented the City from closing SMO. </a:t>
            </a:r>
          </a:p>
        </p:txBody>
      </p:sp>
      <p:pic>
        <p:nvPicPr>
          <p:cNvPr id="6" name="Picture 5">
            <a:extLst>
              <a:ext uri="{FF2B5EF4-FFF2-40B4-BE49-F238E27FC236}">
                <a16:creationId xmlns:a16="http://schemas.microsoft.com/office/drawing/2014/main" id="{A978A404-7B3E-3748-BA16-0E57DEF9F7B7}"/>
              </a:ext>
            </a:extLst>
          </p:cNvPr>
          <p:cNvPicPr>
            <a:picLocks noChangeAspect="1"/>
          </p:cNvPicPr>
          <p:nvPr/>
        </p:nvPicPr>
        <p:blipFill>
          <a:blip r:embed="rId2"/>
          <a:srcRect/>
          <a:stretch/>
        </p:blipFill>
        <p:spPr>
          <a:xfrm>
            <a:off x="5363536" y="718249"/>
            <a:ext cx="6828464" cy="5421501"/>
          </a:xfrm>
          <a:prstGeom prst="rect">
            <a:avLst/>
          </a:prstGeom>
        </p:spPr>
      </p:pic>
    </p:spTree>
    <p:extLst>
      <p:ext uri="{BB962C8B-B14F-4D97-AF65-F5344CB8AC3E}">
        <p14:creationId xmlns:p14="http://schemas.microsoft.com/office/powerpoint/2010/main" val="116199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16</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128588" y="121627"/>
            <a:ext cx="5296028" cy="6832640"/>
          </a:xfrm>
          <a:prstGeom prst="rect">
            <a:avLst/>
          </a:prstGeom>
          <a:noFill/>
        </p:spPr>
        <p:txBody>
          <a:bodyPr wrap="square" rtlCol="0">
            <a:spAutoFit/>
          </a:bodyPr>
          <a:lstStyle/>
          <a:p>
            <a:pPr algn="ctr"/>
            <a:r>
              <a:rPr lang="en-US" sz="2800" dirty="0"/>
              <a:t>Legal disputes over aircraft operations and noise, and then over local efforts to regulate them, began with </a:t>
            </a:r>
          </a:p>
          <a:p>
            <a:pPr algn="ctr"/>
            <a:endParaRPr lang="en-US" sz="2800" dirty="0"/>
          </a:p>
          <a:p>
            <a:pPr algn="ctr"/>
            <a:r>
              <a:rPr lang="en-US" sz="2800" i="1" dirty="0"/>
              <a:t>Nestle v. City of Santa Monica</a:t>
            </a:r>
            <a:r>
              <a:rPr lang="en-US" sz="2800" dirty="0"/>
              <a:t>, </a:t>
            </a:r>
          </a:p>
          <a:p>
            <a:pPr algn="ctr"/>
            <a:r>
              <a:rPr lang="en-US" sz="2800" dirty="0"/>
              <a:t>an inverse condemnation noise action brought by Airport neighbors</a:t>
            </a:r>
          </a:p>
          <a:p>
            <a:pPr algn="ctr"/>
            <a:r>
              <a:rPr lang="en-US" sz="2800" dirty="0"/>
              <a:t> </a:t>
            </a:r>
          </a:p>
          <a:p>
            <a:pPr algn="ctr"/>
            <a:r>
              <a:rPr lang="en-US" sz="2800" dirty="0"/>
              <a:t>followed by </a:t>
            </a:r>
          </a:p>
          <a:p>
            <a:pPr algn="ctr"/>
            <a:r>
              <a:rPr lang="en-US" sz="2800" i="1" dirty="0"/>
              <a:t>Stagg v. Municipal Court</a:t>
            </a:r>
            <a:r>
              <a:rPr lang="en-US" sz="2800" dirty="0"/>
              <a:t>, </a:t>
            </a:r>
          </a:p>
          <a:p>
            <a:pPr algn="ctr"/>
            <a:r>
              <a:rPr lang="en-US" sz="2800" dirty="0"/>
              <a:t>which was an operator’s challenge to the City’s imposition of a nighttime curfew. </a:t>
            </a:r>
          </a:p>
          <a:p>
            <a:endParaRPr lang="en-US" dirty="0"/>
          </a:p>
        </p:txBody>
      </p:sp>
      <p:pic>
        <p:nvPicPr>
          <p:cNvPr id="5" name="Picture 4">
            <a:extLst>
              <a:ext uri="{FF2B5EF4-FFF2-40B4-BE49-F238E27FC236}">
                <a16:creationId xmlns:a16="http://schemas.microsoft.com/office/drawing/2014/main" id="{6AEE6480-7F3F-5645-8DA2-1EAABDDB0BE6}"/>
              </a:ext>
            </a:extLst>
          </p:cNvPr>
          <p:cNvPicPr>
            <a:picLocks noChangeAspect="1"/>
          </p:cNvPicPr>
          <p:nvPr/>
        </p:nvPicPr>
        <p:blipFill>
          <a:blip r:embed="rId2"/>
          <a:stretch>
            <a:fillRect/>
          </a:stretch>
        </p:blipFill>
        <p:spPr>
          <a:xfrm>
            <a:off x="5856201" y="2446596"/>
            <a:ext cx="6096000" cy="1750754"/>
          </a:xfrm>
          <a:prstGeom prst="rect">
            <a:avLst/>
          </a:prstGeom>
          <a:effectLst>
            <a:softEdge rad="63500"/>
          </a:effectLst>
        </p:spPr>
      </p:pic>
      <p:pic>
        <p:nvPicPr>
          <p:cNvPr id="7" name="Picture 6">
            <a:extLst>
              <a:ext uri="{FF2B5EF4-FFF2-40B4-BE49-F238E27FC236}">
                <a16:creationId xmlns:a16="http://schemas.microsoft.com/office/drawing/2014/main" id="{C8D0ACFA-3643-D749-8B32-22B21A40BA33}"/>
              </a:ext>
            </a:extLst>
          </p:cNvPr>
          <p:cNvPicPr>
            <a:picLocks noChangeAspect="1"/>
          </p:cNvPicPr>
          <p:nvPr/>
        </p:nvPicPr>
        <p:blipFill>
          <a:blip r:embed="rId3"/>
          <a:stretch>
            <a:fillRect/>
          </a:stretch>
        </p:blipFill>
        <p:spPr>
          <a:xfrm>
            <a:off x="5829749" y="4987111"/>
            <a:ext cx="6122452" cy="145573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a:softEdge rad="38100"/>
          </a:effectLst>
        </p:spPr>
      </p:pic>
      <p:sp>
        <p:nvSpPr>
          <p:cNvPr id="4" name="TextBox 3">
            <a:extLst>
              <a:ext uri="{FF2B5EF4-FFF2-40B4-BE49-F238E27FC236}">
                <a16:creationId xmlns:a16="http://schemas.microsoft.com/office/drawing/2014/main" id="{57B42190-84D3-9A4D-BFB8-2447ABD9F20D}"/>
              </a:ext>
            </a:extLst>
          </p:cNvPr>
          <p:cNvSpPr txBox="1"/>
          <p:nvPr/>
        </p:nvSpPr>
        <p:spPr>
          <a:xfrm>
            <a:off x="5962874" y="415152"/>
            <a:ext cx="5856201" cy="1477328"/>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solidFill>
              <a:schemeClr val="tx1"/>
            </a:solidFill>
          </a:ln>
        </p:spPr>
        <p:txBody>
          <a:bodyPr wrap="square" rtlCol="0">
            <a:spAutoFit/>
          </a:bodyPr>
          <a:lstStyle/>
          <a:p>
            <a:r>
              <a:rPr lang="en-US" b="1" dirty="0"/>
              <a:t>Inverse condemnation</a:t>
            </a:r>
            <a:r>
              <a:rPr lang="en-US" dirty="0"/>
              <a:t> is a term used in the law to describe a situation in which the government takes private property but fails to pay the compensation </a:t>
            </a:r>
            <a:r>
              <a:rPr lang="en-US" dirty="0">
                <a:ln>
                  <a:solidFill>
                    <a:schemeClr val="tx1"/>
                  </a:solidFill>
                </a:ln>
              </a:rPr>
              <a:t>required</a:t>
            </a:r>
            <a:r>
              <a:rPr lang="en-US" dirty="0"/>
              <a:t> by the 5th Amendment of the Constitution, so the property's owner has to sue to obtain the required just compensation.</a:t>
            </a:r>
          </a:p>
        </p:txBody>
      </p:sp>
    </p:spTree>
    <p:extLst>
      <p:ext uri="{BB962C8B-B14F-4D97-AF65-F5344CB8AC3E}">
        <p14:creationId xmlns:p14="http://schemas.microsoft.com/office/powerpoint/2010/main" val="1620472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17</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6786564" y="231596"/>
            <a:ext cx="5072061" cy="6124754"/>
          </a:xfrm>
          <a:prstGeom prst="rect">
            <a:avLst/>
          </a:prstGeom>
          <a:noFill/>
        </p:spPr>
        <p:txBody>
          <a:bodyPr wrap="square" rtlCol="0">
            <a:spAutoFit/>
          </a:bodyPr>
          <a:lstStyle/>
          <a:p>
            <a:pPr algn="ctr"/>
            <a:r>
              <a:rPr lang="en-US" sz="2800" b="1" dirty="0"/>
              <a:t>1970 and 1971</a:t>
            </a:r>
          </a:p>
          <a:p>
            <a:pPr algn="ctr"/>
            <a:endParaRPr lang="en-US" sz="2800" dirty="0"/>
          </a:p>
          <a:p>
            <a:pPr algn="ctr"/>
            <a:r>
              <a:rPr lang="en-US" sz="2800" dirty="0"/>
              <a:t>The City revisited the closure issue, but the FAA opposed closure, citing the US’ investment in SMO and its place in the national air transportation system. </a:t>
            </a:r>
          </a:p>
          <a:p>
            <a:pPr algn="ctr"/>
            <a:endParaRPr lang="en-US" sz="2800" dirty="0"/>
          </a:p>
          <a:p>
            <a:pPr algn="ctr"/>
            <a:r>
              <a:rPr lang="en-US" sz="2800" dirty="0"/>
              <a:t>The FAA also noted the 1962 opinion letter, which advised that, under the instrument of transfer, the City must maintain SMO as an airport. </a:t>
            </a:r>
          </a:p>
        </p:txBody>
      </p:sp>
      <p:pic>
        <p:nvPicPr>
          <p:cNvPr id="6" name="Picture 5">
            <a:extLst>
              <a:ext uri="{FF2B5EF4-FFF2-40B4-BE49-F238E27FC236}">
                <a16:creationId xmlns:a16="http://schemas.microsoft.com/office/drawing/2014/main" id="{E7007078-6F96-7F4D-9EDE-9D7F0105A866}"/>
              </a:ext>
            </a:extLst>
          </p:cNvPr>
          <p:cNvPicPr>
            <a:picLocks noChangeAspect="1"/>
          </p:cNvPicPr>
          <p:nvPr/>
        </p:nvPicPr>
        <p:blipFill>
          <a:blip r:embed="rId2"/>
          <a:stretch>
            <a:fillRect/>
          </a:stretch>
        </p:blipFill>
        <p:spPr>
          <a:xfrm>
            <a:off x="333375" y="0"/>
            <a:ext cx="5674923" cy="6858000"/>
          </a:xfrm>
          <a:prstGeom prst="rect">
            <a:avLst/>
          </a:prstGeom>
        </p:spPr>
      </p:pic>
    </p:spTree>
    <p:extLst>
      <p:ext uri="{BB962C8B-B14F-4D97-AF65-F5344CB8AC3E}">
        <p14:creationId xmlns:p14="http://schemas.microsoft.com/office/powerpoint/2010/main" val="344806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18</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8610600" y="807291"/>
            <a:ext cx="3433376" cy="4832092"/>
          </a:xfrm>
          <a:prstGeom prst="rect">
            <a:avLst/>
          </a:prstGeom>
          <a:noFill/>
        </p:spPr>
        <p:txBody>
          <a:bodyPr wrap="square" rtlCol="0">
            <a:spAutoFit/>
          </a:bodyPr>
          <a:lstStyle/>
          <a:p>
            <a:pPr algn="ctr"/>
            <a:r>
              <a:rPr lang="en-US" sz="2800" b="1" dirty="0"/>
              <a:t>1974</a:t>
            </a:r>
          </a:p>
          <a:p>
            <a:pPr algn="ctr"/>
            <a:endParaRPr lang="en-US" sz="2800" dirty="0"/>
          </a:p>
          <a:p>
            <a:pPr algn="ctr"/>
            <a:r>
              <a:rPr lang="en-US" sz="2800" dirty="0"/>
              <a:t>The Airport Neighbors Forum, consisting of “representatives of local airport neighborhoods and interested in aviation,” was formed to advocate for noise mitigation.</a:t>
            </a:r>
          </a:p>
        </p:txBody>
      </p:sp>
      <p:pic>
        <p:nvPicPr>
          <p:cNvPr id="6" name="Picture 5">
            <a:extLst>
              <a:ext uri="{FF2B5EF4-FFF2-40B4-BE49-F238E27FC236}">
                <a16:creationId xmlns:a16="http://schemas.microsoft.com/office/drawing/2014/main" id="{E7007078-6F96-7F4D-9EDE-9D7F0105A866}"/>
              </a:ext>
            </a:extLst>
          </p:cNvPr>
          <p:cNvPicPr>
            <a:picLocks noChangeAspect="1"/>
          </p:cNvPicPr>
          <p:nvPr/>
        </p:nvPicPr>
        <p:blipFill>
          <a:blip r:embed="rId2"/>
          <a:srcRect/>
          <a:stretch/>
        </p:blipFill>
        <p:spPr>
          <a:xfrm>
            <a:off x="0" y="489595"/>
            <a:ext cx="8489092" cy="5866756"/>
          </a:xfrm>
          <a:prstGeom prst="rect">
            <a:avLst/>
          </a:prstGeom>
        </p:spPr>
      </p:pic>
    </p:spTree>
    <p:extLst>
      <p:ext uri="{BB962C8B-B14F-4D97-AF65-F5344CB8AC3E}">
        <p14:creationId xmlns:p14="http://schemas.microsoft.com/office/powerpoint/2010/main" val="138007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19</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12192000" cy="3108543"/>
          </a:xfrm>
          <a:prstGeom prst="rect">
            <a:avLst/>
          </a:prstGeom>
          <a:noFill/>
        </p:spPr>
        <p:txBody>
          <a:bodyPr wrap="square" rtlCol="0">
            <a:spAutoFit/>
          </a:bodyPr>
          <a:lstStyle/>
          <a:p>
            <a:pPr algn="ctr"/>
            <a:r>
              <a:rPr lang="en-US" sz="2800" b="1" dirty="0"/>
              <a:t>1975</a:t>
            </a:r>
          </a:p>
          <a:p>
            <a:pPr algn="ctr"/>
            <a:endParaRPr lang="en-US" sz="2800" dirty="0"/>
          </a:p>
          <a:p>
            <a:pPr algn="ctr"/>
            <a:r>
              <a:rPr lang="en-US" sz="2800" dirty="0"/>
              <a:t>In response to community complaints, the City Council </a:t>
            </a:r>
          </a:p>
          <a:p>
            <a:pPr marL="342900" indent="-342900" algn="ctr">
              <a:buAutoNum type="arabicParenBoth"/>
            </a:pPr>
            <a:r>
              <a:rPr lang="en-US" sz="2800" dirty="0"/>
              <a:t>imposed a night curfew, </a:t>
            </a:r>
          </a:p>
          <a:p>
            <a:pPr algn="ctr"/>
            <a:r>
              <a:rPr lang="en-US" sz="2800" dirty="0"/>
              <a:t>(2) imposed a maximum single-event noise level of 100dB, and </a:t>
            </a:r>
          </a:p>
          <a:p>
            <a:pPr algn="ctr"/>
            <a:r>
              <a:rPr lang="en-US" sz="2800" dirty="0"/>
              <a:t>(3) banned certain low approaches on weekends, helicopter training, and all jet traffic, with fines for jet landings and takeoffs. </a:t>
            </a:r>
          </a:p>
        </p:txBody>
      </p:sp>
      <p:pic>
        <p:nvPicPr>
          <p:cNvPr id="6" name="Picture 5">
            <a:extLst>
              <a:ext uri="{FF2B5EF4-FFF2-40B4-BE49-F238E27FC236}">
                <a16:creationId xmlns:a16="http://schemas.microsoft.com/office/drawing/2014/main" id="{E7007078-6F96-7F4D-9EDE-9D7F0105A866}"/>
              </a:ext>
            </a:extLst>
          </p:cNvPr>
          <p:cNvPicPr>
            <a:picLocks noChangeAspect="1"/>
          </p:cNvPicPr>
          <p:nvPr/>
        </p:nvPicPr>
        <p:blipFill>
          <a:blip r:embed="rId2"/>
          <a:srcRect/>
          <a:stretch/>
        </p:blipFill>
        <p:spPr>
          <a:xfrm>
            <a:off x="1450510" y="3749458"/>
            <a:ext cx="9290980" cy="2825404"/>
          </a:xfrm>
          <a:prstGeom prst="rect">
            <a:avLst/>
          </a:prstGeom>
          <a:effectLst>
            <a:softEdge rad="101600"/>
          </a:effectLst>
        </p:spPr>
      </p:pic>
    </p:spTree>
    <p:extLst>
      <p:ext uri="{BB962C8B-B14F-4D97-AF65-F5344CB8AC3E}">
        <p14:creationId xmlns:p14="http://schemas.microsoft.com/office/powerpoint/2010/main" val="2717077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268EE650-BC66-4E46-A3D6-64410B6F4137}"/>
              </a:ext>
            </a:extLst>
          </p:cNvPr>
          <p:cNvSpPr/>
          <p:nvPr/>
        </p:nvSpPr>
        <p:spPr>
          <a:xfrm>
            <a:off x="729048" y="301581"/>
            <a:ext cx="2903837" cy="1124465"/>
          </a:xfrm>
          <a:prstGeom prst="cloudCallout">
            <a:avLst>
              <a:gd name="adj1" fmla="val -56816"/>
              <a:gd name="adj2" fmla="val 57005"/>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t>Why Saga, </a:t>
            </a:r>
          </a:p>
          <a:p>
            <a:pPr algn="ctr"/>
            <a:r>
              <a:rPr lang="en-US" sz="2400" dirty="0"/>
              <a:t>you say?</a:t>
            </a:r>
          </a:p>
        </p:txBody>
      </p:sp>
      <p:sp>
        <p:nvSpPr>
          <p:cNvPr id="4" name="Cloud Callout 3">
            <a:extLst>
              <a:ext uri="{FF2B5EF4-FFF2-40B4-BE49-F238E27FC236}">
                <a16:creationId xmlns:a16="http://schemas.microsoft.com/office/drawing/2014/main" id="{CA129EDA-7BCE-DF4C-A3FA-7ADA1586C83D}"/>
              </a:ext>
            </a:extLst>
          </p:cNvPr>
          <p:cNvSpPr/>
          <p:nvPr/>
        </p:nvSpPr>
        <p:spPr>
          <a:xfrm>
            <a:off x="1112109" y="1426046"/>
            <a:ext cx="9106930" cy="4531635"/>
          </a:xfrm>
          <a:prstGeom prst="cloudCallout">
            <a:avLst>
              <a:gd name="adj1" fmla="val 67314"/>
              <a:gd name="adj2" fmla="val 60599"/>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t>Because for more than 50 years this airport has been the focus of intense legal and political battles over its very existence. </a:t>
            </a:r>
          </a:p>
          <a:p>
            <a:pPr algn="ctr"/>
            <a:r>
              <a:rPr lang="en-US" sz="2400" dirty="0"/>
              <a:t>The SMO saga epitomizes the dilemma of maintaining the viability of municipal airports notwithstanding local interest in converting airport premises to nonaviation uses. </a:t>
            </a:r>
          </a:p>
        </p:txBody>
      </p:sp>
      <p:sp>
        <p:nvSpPr>
          <p:cNvPr id="2" name="Slide Number Placeholder 1">
            <a:extLst>
              <a:ext uri="{FF2B5EF4-FFF2-40B4-BE49-F238E27FC236}">
                <a16:creationId xmlns:a16="http://schemas.microsoft.com/office/drawing/2014/main" id="{03A028DE-4AAB-5F45-9F80-9D49C1A53AF3}"/>
              </a:ext>
            </a:extLst>
          </p:cNvPr>
          <p:cNvSpPr>
            <a:spLocks noGrp="1"/>
          </p:cNvSpPr>
          <p:nvPr>
            <p:ph type="sldNum" sz="quarter" idx="12"/>
          </p:nvPr>
        </p:nvSpPr>
        <p:spPr/>
        <p:txBody>
          <a:bodyPr/>
          <a:lstStyle/>
          <a:p>
            <a:fld id="{790E27E2-2B9C-574F-AC49-939AE55C7D77}" type="slidenum">
              <a:rPr lang="en-US" smtClean="0"/>
              <a:t>2</a:t>
            </a:fld>
            <a:endParaRPr lang="en-US"/>
          </a:p>
        </p:txBody>
      </p:sp>
    </p:spTree>
    <p:extLst>
      <p:ext uri="{BB962C8B-B14F-4D97-AF65-F5344CB8AC3E}">
        <p14:creationId xmlns:p14="http://schemas.microsoft.com/office/powerpoint/2010/main" val="1920000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20</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7858769" y="115887"/>
            <a:ext cx="4246862" cy="2677656"/>
          </a:xfrm>
          <a:prstGeom prst="rect">
            <a:avLst/>
          </a:prstGeom>
          <a:noFill/>
        </p:spPr>
        <p:txBody>
          <a:bodyPr wrap="square" rtlCol="0">
            <a:spAutoFit/>
          </a:bodyPr>
          <a:lstStyle/>
          <a:p>
            <a:pPr algn="ctr"/>
            <a:r>
              <a:rPr lang="en-US" sz="2800" b="1" dirty="0"/>
              <a:t>1975</a:t>
            </a:r>
          </a:p>
          <a:p>
            <a:pPr algn="ctr"/>
            <a:endParaRPr lang="en-US" sz="2800" dirty="0"/>
          </a:p>
          <a:p>
            <a:pPr algn="ctr"/>
            <a:r>
              <a:rPr lang="en-US" sz="2800" dirty="0"/>
              <a:t>Douglas Aircraft Company left SMO, to consolidate its operations at Long Beach Airport. </a:t>
            </a:r>
          </a:p>
        </p:txBody>
      </p:sp>
      <p:pic>
        <p:nvPicPr>
          <p:cNvPr id="5" name="Picture 4">
            <a:extLst>
              <a:ext uri="{FF2B5EF4-FFF2-40B4-BE49-F238E27FC236}">
                <a16:creationId xmlns:a16="http://schemas.microsoft.com/office/drawing/2014/main" id="{7B1D55BA-2857-204C-BB9B-C673010DC4A1}"/>
              </a:ext>
            </a:extLst>
          </p:cNvPr>
          <p:cNvPicPr>
            <a:picLocks noChangeAspect="1"/>
          </p:cNvPicPr>
          <p:nvPr/>
        </p:nvPicPr>
        <p:blipFill>
          <a:blip r:embed="rId2"/>
          <a:stretch>
            <a:fillRect/>
          </a:stretch>
        </p:blipFill>
        <p:spPr>
          <a:xfrm>
            <a:off x="8115300" y="2927350"/>
            <a:ext cx="3733800" cy="3429000"/>
          </a:xfrm>
          <a:prstGeom prst="rect">
            <a:avLst/>
          </a:prstGeom>
        </p:spPr>
      </p:pic>
      <p:pic>
        <p:nvPicPr>
          <p:cNvPr id="8" name="Picture 7">
            <a:extLst>
              <a:ext uri="{FF2B5EF4-FFF2-40B4-BE49-F238E27FC236}">
                <a16:creationId xmlns:a16="http://schemas.microsoft.com/office/drawing/2014/main" id="{0C3EE784-7077-5C41-B475-DDD3153FE5C2}"/>
              </a:ext>
            </a:extLst>
          </p:cNvPr>
          <p:cNvPicPr>
            <a:picLocks noChangeAspect="1"/>
          </p:cNvPicPr>
          <p:nvPr/>
        </p:nvPicPr>
        <p:blipFill>
          <a:blip r:embed="rId3"/>
          <a:stretch>
            <a:fillRect/>
          </a:stretch>
        </p:blipFill>
        <p:spPr>
          <a:xfrm>
            <a:off x="0" y="709866"/>
            <a:ext cx="7858769" cy="5438268"/>
          </a:xfrm>
          <a:prstGeom prst="rect">
            <a:avLst/>
          </a:prstGeom>
        </p:spPr>
      </p:pic>
    </p:spTree>
    <p:extLst>
      <p:ext uri="{BB962C8B-B14F-4D97-AF65-F5344CB8AC3E}">
        <p14:creationId xmlns:p14="http://schemas.microsoft.com/office/powerpoint/2010/main" val="329886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21</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12192000" cy="4893647"/>
          </a:xfrm>
          <a:prstGeom prst="rect">
            <a:avLst/>
          </a:prstGeom>
          <a:noFill/>
        </p:spPr>
        <p:txBody>
          <a:bodyPr wrap="square" rtlCol="0">
            <a:spAutoFit/>
          </a:bodyPr>
          <a:lstStyle/>
          <a:p>
            <a:pPr algn="ctr"/>
            <a:r>
              <a:rPr lang="en-US" sz="2600" b="1" dirty="0"/>
              <a:t>1980s</a:t>
            </a:r>
          </a:p>
          <a:p>
            <a:pPr algn="ctr"/>
            <a:endParaRPr lang="en-US" sz="2600" dirty="0"/>
          </a:p>
          <a:p>
            <a:pPr algn="ctr"/>
            <a:r>
              <a:rPr lang="en-US" sz="2600" dirty="0"/>
              <a:t>SMO Association and other SMO users and supporters challenged these restrictions on federal preemption grounds. </a:t>
            </a:r>
          </a:p>
          <a:p>
            <a:pPr algn="ctr"/>
            <a:r>
              <a:rPr lang="en-US" sz="2600" dirty="0"/>
              <a:t>The </a:t>
            </a:r>
            <a:r>
              <a:rPr lang="en-US" sz="2600" b="1" dirty="0"/>
              <a:t>U.S. District Court for the Central District of California</a:t>
            </a:r>
            <a:r>
              <a:rPr lang="en-US" sz="2600" dirty="0"/>
              <a:t>, however, rejected the plaintiffs’ preemption argument, ruling that because municipal control of airports was not totally preempted, reasonable, nondiscriminatory controls were valid.</a:t>
            </a:r>
          </a:p>
          <a:p>
            <a:pPr algn="ctr"/>
            <a:r>
              <a:rPr lang="en-US" sz="2600" dirty="0"/>
              <a:t>The first two impositions plus the bans on low weekend approaches and helicopter training did not violate federal grant agreement or lease terms, the </a:t>
            </a:r>
            <a:r>
              <a:rPr lang="en-US" sz="2600" b="1" dirty="0"/>
              <a:t>Federal Aviation Act of 1958</a:t>
            </a:r>
            <a:r>
              <a:rPr lang="en-US" sz="2600" dirty="0"/>
              <a:t>, or the equal protection and commerce clauses of the </a:t>
            </a:r>
            <a:r>
              <a:rPr lang="en-US" sz="2600" b="1" dirty="0"/>
              <a:t>US Constitution</a:t>
            </a:r>
            <a:r>
              <a:rPr lang="en-US" sz="2600" dirty="0"/>
              <a:t>. </a:t>
            </a:r>
          </a:p>
          <a:p>
            <a:pPr algn="ctr"/>
            <a:r>
              <a:rPr lang="en-US" sz="2600" dirty="0"/>
              <a:t>However, the court struck the jet ban and fine ordinances on the basis that they violated those constitutional clauses.</a:t>
            </a:r>
          </a:p>
        </p:txBody>
      </p:sp>
      <p:pic>
        <p:nvPicPr>
          <p:cNvPr id="5" name="Picture 4">
            <a:extLst>
              <a:ext uri="{FF2B5EF4-FFF2-40B4-BE49-F238E27FC236}">
                <a16:creationId xmlns:a16="http://schemas.microsoft.com/office/drawing/2014/main" id="{617CCC61-2FE1-2A4A-9863-3F00B6F89255}"/>
              </a:ext>
            </a:extLst>
          </p:cNvPr>
          <p:cNvPicPr>
            <a:picLocks noChangeAspect="1"/>
          </p:cNvPicPr>
          <p:nvPr/>
        </p:nvPicPr>
        <p:blipFill>
          <a:blip r:embed="rId2"/>
          <a:srcRect/>
          <a:stretch/>
        </p:blipFill>
        <p:spPr>
          <a:xfrm>
            <a:off x="41840" y="5030172"/>
            <a:ext cx="6010579" cy="1827828"/>
          </a:xfrm>
          <a:prstGeom prst="rect">
            <a:avLst/>
          </a:prstGeom>
          <a:effectLst>
            <a:softEdge rad="101600"/>
          </a:effectLst>
        </p:spPr>
      </p:pic>
      <p:pic>
        <p:nvPicPr>
          <p:cNvPr id="7" name="Picture 6">
            <a:extLst>
              <a:ext uri="{FF2B5EF4-FFF2-40B4-BE49-F238E27FC236}">
                <a16:creationId xmlns:a16="http://schemas.microsoft.com/office/drawing/2014/main" id="{CCA8C256-82B0-0041-9A92-1BCE9D6447BC}"/>
              </a:ext>
            </a:extLst>
          </p:cNvPr>
          <p:cNvPicPr>
            <a:picLocks noChangeAspect="1"/>
          </p:cNvPicPr>
          <p:nvPr/>
        </p:nvPicPr>
        <p:blipFill>
          <a:blip r:embed="rId3"/>
          <a:stretch>
            <a:fillRect/>
          </a:stretch>
        </p:blipFill>
        <p:spPr>
          <a:xfrm>
            <a:off x="6405949" y="5038295"/>
            <a:ext cx="1299185" cy="1741176"/>
          </a:xfrm>
          <a:prstGeom prst="rect">
            <a:avLst/>
          </a:prstGeom>
        </p:spPr>
      </p:pic>
      <p:pic>
        <p:nvPicPr>
          <p:cNvPr id="9" name="Picture 8">
            <a:extLst>
              <a:ext uri="{FF2B5EF4-FFF2-40B4-BE49-F238E27FC236}">
                <a16:creationId xmlns:a16="http://schemas.microsoft.com/office/drawing/2014/main" id="{5732A1F5-08DA-974E-98E5-9A349828DE3B}"/>
              </a:ext>
            </a:extLst>
          </p:cNvPr>
          <p:cNvPicPr>
            <a:picLocks noChangeAspect="1"/>
          </p:cNvPicPr>
          <p:nvPr/>
        </p:nvPicPr>
        <p:blipFill>
          <a:blip r:embed="rId4"/>
          <a:stretch>
            <a:fillRect/>
          </a:stretch>
        </p:blipFill>
        <p:spPr>
          <a:xfrm>
            <a:off x="8058665" y="5038295"/>
            <a:ext cx="3847070" cy="1723167"/>
          </a:xfrm>
          <a:prstGeom prst="rect">
            <a:avLst/>
          </a:prstGeom>
        </p:spPr>
      </p:pic>
    </p:spTree>
    <p:extLst>
      <p:ext uri="{BB962C8B-B14F-4D97-AF65-F5344CB8AC3E}">
        <p14:creationId xmlns:p14="http://schemas.microsoft.com/office/powerpoint/2010/main" val="3052790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22</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5874180" cy="3539430"/>
          </a:xfrm>
          <a:prstGeom prst="rect">
            <a:avLst/>
          </a:prstGeom>
          <a:noFill/>
        </p:spPr>
        <p:txBody>
          <a:bodyPr wrap="square" rtlCol="0">
            <a:spAutoFit/>
          </a:bodyPr>
          <a:lstStyle/>
          <a:p>
            <a:pPr algn="ctr"/>
            <a:r>
              <a:rPr lang="en-US" sz="2800" b="1" dirty="0"/>
              <a:t>1980s</a:t>
            </a:r>
          </a:p>
          <a:p>
            <a:pPr algn="ctr"/>
            <a:endParaRPr lang="en-US" sz="2800" dirty="0"/>
          </a:p>
          <a:p>
            <a:pPr algn="ctr"/>
            <a:r>
              <a:rPr lang="en-US" sz="2800" dirty="0"/>
              <a:t>The closure effort gained momentum. </a:t>
            </a:r>
          </a:p>
          <a:p>
            <a:pPr algn="ctr"/>
            <a:r>
              <a:rPr lang="en-US" sz="2800" dirty="0"/>
              <a:t>The City conducted an economic impact study, which concluded that the municipality would generate more revenue from closing the airport for commercial redevelopment. </a:t>
            </a:r>
          </a:p>
        </p:txBody>
      </p:sp>
      <p:sp>
        <p:nvSpPr>
          <p:cNvPr id="5" name="TextBox 4">
            <a:extLst>
              <a:ext uri="{FF2B5EF4-FFF2-40B4-BE49-F238E27FC236}">
                <a16:creationId xmlns:a16="http://schemas.microsoft.com/office/drawing/2014/main" id="{87410027-4AB0-2C43-BE83-C8448F3603C6}"/>
              </a:ext>
            </a:extLst>
          </p:cNvPr>
          <p:cNvSpPr txBox="1"/>
          <p:nvPr/>
        </p:nvSpPr>
        <p:spPr>
          <a:xfrm>
            <a:off x="1" y="4043819"/>
            <a:ext cx="5874179" cy="2677656"/>
          </a:xfrm>
          <a:prstGeom prst="rect">
            <a:avLst/>
          </a:prstGeom>
          <a:noFill/>
        </p:spPr>
        <p:txBody>
          <a:bodyPr wrap="square" rtlCol="0">
            <a:spAutoFit/>
          </a:bodyPr>
          <a:lstStyle/>
          <a:p>
            <a:pPr algn="ctr"/>
            <a:r>
              <a:rPr lang="en-US" sz="2800" b="1" dirty="0"/>
              <a:t>1981</a:t>
            </a:r>
          </a:p>
          <a:p>
            <a:pPr algn="ctr"/>
            <a:endParaRPr lang="en-US" sz="2800" dirty="0"/>
          </a:p>
          <a:p>
            <a:pPr algn="ctr"/>
            <a:r>
              <a:rPr lang="en-US" sz="2800" dirty="0"/>
              <a:t>The City Council adopted Resolution No. 6296, which provided for closing SMO as soon as legally possible. </a:t>
            </a:r>
          </a:p>
          <a:p>
            <a:endParaRPr lang="en-US" sz="2800" dirty="0"/>
          </a:p>
        </p:txBody>
      </p:sp>
      <p:pic>
        <p:nvPicPr>
          <p:cNvPr id="11" name="Picture 10">
            <a:extLst>
              <a:ext uri="{FF2B5EF4-FFF2-40B4-BE49-F238E27FC236}">
                <a16:creationId xmlns:a16="http://schemas.microsoft.com/office/drawing/2014/main" id="{10E72302-21FE-3446-B679-82E58441A4A3}"/>
              </a:ext>
            </a:extLst>
          </p:cNvPr>
          <p:cNvPicPr>
            <a:picLocks noChangeAspect="1"/>
          </p:cNvPicPr>
          <p:nvPr/>
        </p:nvPicPr>
        <p:blipFill>
          <a:blip r:embed="rId2"/>
          <a:stretch>
            <a:fillRect/>
          </a:stretch>
        </p:blipFill>
        <p:spPr>
          <a:xfrm>
            <a:off x="5980670" y="3429000"/>
            <a:ext cx="6211330" cy="3365611"/>
          </a:xfrm>
          <a:prstGeom prst="rect">
            <a:avLst/>
          </a:prstGeom>
        </p:spPr>
      </p:pic>
      <p:pic>
        <p:nvPicPr>
          <p:cNvPr id="9" name="Picture 8">
            <a:extLst>
              <a:ext uri="{FF2B5EF4-FFF2-40B4-BE49-F238E27FC236}">
                <a16:creationId xmlns:a16="http://schemas.microsoft.com/office/drawing/2014/main" id="{CA4558A0-39E2-9E46-BBEF-8D2072688F0E}"/>
              </a:ext>
            </a:extLst>
          </p:cNvPr>
          <p:cNvPicPr>
            <a:picLocks noChangeAspect="1"/>
          </p:cNvPicPr>
          <p:nvPr/>
        </p:nvPicPr>
        <p:blipFill>
          <a:blip r:embed="rId3"/>
          <a:stretch>
            <a:fillRect/>
          </a:stretch>
        </p:blipFill>
        <p:spPr>
          <a:xfrm>
            <a:off x="5990261" y="1115304"/>
            <a:ext cx="6172959" cy="2884065"/>
          </a:xfrm>
          <a:prstGeom prst="rect">
            <a:avLst/>
          </a:prstGeom>
        </p:spPr>
      </p:pic>
      <p:pic>
        <p:nvPicPr>
          <p:cNvPr id="7" name="Picture 6">
            <a:extLst>
              <a:ext uri="{FF2B5EF4-FFF2-40B4-BE49-F238E27FC236}">
                <a16:creationId xmlns:a16="http://schemas.microsoft.com/office/drawing/2014/main" id="{9CE52550-2507-9545-B3F1-192C5F66C7E0}"/>
              </a:ext>
            </a:extLst>
          </p:cNvPr>
          <p:cNvPicPr>
            <a:picLocks noChangeAspect="1"/>
          </p:cNvPicPr>
          <p:nvPr/>
        </p:nvPicPr>
        <p:blipFill>
          <a:blip r:embed="rId4"/>
          <a:stretch>
            <a:fillRect/>
          </a:stretch>
        </p:blipFill>
        <p:spPr>
          <a:xfrm>
            <a:off x="5980670" y="0"/>
            <a:ext cx="6192143" cy="2074777"/>
          </a:xfrm>
          <a:prstGeom prst="rect">
            <a:avLst/>
          </a:prstGeom>
          <a:solidFill>
            <a:schemeClr val="bg1"/>
          </a:solidFill>
          <a:effectLst>
            <a:softEdge rad="0"/>
          </a:effectLst>
        </p:spPr>
      </p:pic>
    </p:spTree>
    <p:extLst>
      <p:ext uri="{BB962C8B-B14F-4D97-AF65-F5344CB8AC3E}">
        <p14:creationId xmlns:p14="http://schemas.microsoft.com/office/powerpoint/2010/main" val="2601805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23</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7204"/>
            <a:ext cx="5449330" cy="6494085"/>
          </a:xfrm>
          <a:prstGeom prst="rect">
            <a:avLst/>
          </a:prstGeom>
          <a:noFill/>
        </p:spPr>
        <p:txBody>
          <a:bodyPr wrap="square" rtlCol="0">
            <a:spAutoFit/>
          </a:bodyPr>
          <a:lstStyle/>
          <a:p>
            <a:pPr algn="ctr"/>
            <a:r>
              <a:rPr lang="en-US" sz="2800" b="1" dirty="0"/>
              <a:t>1984</a:t>
            </a:r>
          </a:p>
          <a:p>
            <a:pPr algn="ctr"/>
            <a:endParaRPr lang="en-US" sz="2800" dirty="0"/>
          </a:p>
          <a:p>
            <a:pPr algn="ctr"/>
            <a:r>
              <a:rPr lang="en-US" sz="2400" dirty="0"/>
              <a:t>In an attempt to resolve the closure issue, the FAA and the City entered into the </a:t>
            </a:r>
            <a:r>
              <a:rPr lang="en-US" sz="2400" b="1" dirty="0"/>
              <a:t>1984 Agreement</a:t>
            </a:r>
            <a:r>
              <a:rPr lang="en-US" sz="2400" dirty="0"/>
              <a:t>, which required operation of SMO until July 1, 2015, but did not specifically address its fate thereafter. </a:t>
            </a:r>
          </a:p>
          <a:p>
            <a:pPr algn="ctr"/>
            <a:endParaRPr lang="en-US" sz="2400" dirty="0"/>
          </a:p>
          <a:p>
            <a:pPr algn="ctr"/>
            <a:r>
              <a:rPr lang="en-US" sz="2400" dirty="0"/>
              <a:t>The City Council, meanwhile, sought to ban </a:t>
            </a:r>
            <a:r>
              <a:rPr lang="en-US" sz="2400" b="1" dirty="0"/>
              <a:t>Category C and D aircraft </a:t>
            </a:r>
            <a:r>
              <a:rPr lang="en-US" sz="2400" dirty="0"/>
              <a:t>from SMO due to their size and speed. </a:t>
            </a:r>
          </a:p>
          <a:p>
            <a:pPr algn="ctr"/>
            <a:endParaRPr lang="en-US" sz="2400" dirty="0"/>
          </a:p>
          <a:p>
            <a:pPr algn="ctr"/>
            <a:r>
              <a:rPr lang="en-US" sz="2400" dirty="0"/>
              <a:t>The FAA challenged that action, and the U.S. Court of Appeals for the District of Columbia Circuit struck down the City’s ban. </a:t>
            </a:r>
          </a:p>
        </p:txBody>
      </p:sp>
      <p:pic>
        <p:nvPicPr>
          <p:cNvPr id="5" name="Picture 4">
            <a:extLst>
              <a:ext uri="{FF2B5EF4-FFF2-40B4-BE49-F238E27FC236}">
                <a16:creationId xmlns:a16="http://schemas.microsoft.com/office/drawing/2014/main" id="{B277C207-AEA8-7D47-8FFE-687D2A72EFE5}"/>
              </a:ext>
            </a:extLst>
          </p:cNvPr>
          <p:cNvPicPr>
            <a:picLocks noChangeAspect="1"/>
          </p:cNvPicPr>
          <p:nvPr/>
        </p:nvPicPr>
        <p:blipFill>
          <a:blip r:embed="rId2"/>
          <a:stretch>
            <a:fillRect/>
          </a:stretch>
        </p:blipFill>
        <p:spPr>
          <a:xfrm>
            <a:off x="5548184" y="255016"/>
            <a:ext cx="6643816" cy="2354319"/>
          </a:xfrm>
          <a:prstGeom prst="rect">
            <a:avLst/>
          </a:prstGeom>
        </p:spPr>
      </p:pic>
      <p:sp>
        <p:nvSpPr>
          <p:cNvPr id="7" name="Left Arrow 6">
            <a:extLst>
              <a:ext uri="{FF2B5EF4-FFF2-40B4-BE49-F238E27FC236}">
                <a16:creationId xmlns:a16="http://schemas.microsoft.com/office/drawing/2014/main" id="{FC12C313-C149-DC49-A1AD-24CFF5C77529}"/>
              </a:ext>
            </a:extLst>
          </p:cNvPr>
          <p:cNvSpPr/>
          <p:nvPr/>
        </p:nvSpPr>
        <p:spPr>
          <a:xfrm>
            <a:off x="9873049" y="1594021"/>
            <a:ext cx="1173891" cy="481914"/>
          </a:xfrm>
          <a:prstGeom prst="lef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CE3A2B-67CD-004D-BFA9-C2717C793234}"/>
              </a:ext>
            </a:extLst>
          </p:cNvPr>
          <p:cNvPicPr>
            <a:picLocks noChangeAspect="1"/>
          </p:cNvPicPr>
          <p:nvPr/>
        </p:nvPicPr>
        <p:blipFill>
          <a:blip r:embed="rId3"/>
          <a:stretch>
            <a:fillRect/>
          </a:stretch>
        </p:blipFill>
        <p:spPr>
          <a:xfrm>
            <a:off x="5449330" y="2809618"/>
            <a:ext cx="6742670" cy="1669072"/>
          </a:xfrm>
          <a:prstGeom prst="rect">
            <a:avLst/>
          </a:prstGeom>
        </p:spPr>
      </p:pic>
      <p:sp>
        <p:nvSpPr>
          <p:cNvPr id="10" name="Cloud Callout 9">
            <a:extLst>
              <a:ext uri="{FF2B5EF4-FFF2-40B4-BE49-F238E27FC236}">
                <a16:creationId xmlns:a16="http://schemas.microsoft.com/office/drawing/2014/main" id="{164836DF-3879-D747-A554-6278BCFF7CDD}"/>
              </a:ext>
            </a:extLst>
          </p:cNvPr>
          <p:cNvSpPr/>
          <p:nvPr/>
        </p:nvSpPr>
        <p:spPr>
          <a:xfrm>
            <a:off x="5935362" y="4678973"/>
            <a:ext cx="5869459" cy="2042502"/>
          </a:xfrm>
          <a:prstGeom prst="cloudCallout">
            <a:avLst>
              <a:gd name="adj1" fmla="val 53760"/>
              <a:gd name="adj2" fmla="val 38767"/>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The FAA did not act arbitrarily or capriciously in deciding that the ordinance violated the grant assurance against unjust economic discrimination</a:t>
            </a:r>
          </a:p>
        </p:txBody>
      </p:sp>
    </p:spTree>
    <p:extLst>
      <p:ext uri="{BB962C8B-B14F-4D97-AF65-F5344CB8AC3E}">
        <p14:creationId xmlns:p14="http://schemas.microsoft.com/office/powerpoint/2010/main" val="52126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8795E2-B2AD-A844-8FD8-421F880427A1}"/>
              </a:ext>
            </a:extLst>
          </p:cNvPr>
          <p:cNvSpPr>
            <a:spLocks noGrp="1"/>
          </p:cNvSpPr>
          <p:nvPr>
            <p:ph type="sldNum" sz="quarter" idx="12"/>
          </p:nvPr>
        </p:nvSpPr>
        <p:spPr>
          <a:xfrm>
            <a:off x="8610600" y="6356350"/>
            <a:ext cx="2743200" cy="365125"/>
          </a:xfrm>
        </p:spPr>
        <p:txBody>
          <a:bodyPr/>
          <a:lstStyle/>
          <a:p>
            <a:fld id="{790E27E2-2B9C-574F-AC49-939AE55C7D77}" type="slidenum">
              <a:rPr lang="en-US" smtClean="0"/>
              <a:t>24</a:t>
            </a:fld>
            <a:endParaRPr lang="en-US"/>
          </a:p>
        </p:txBody>
      </p:sp>
      <p:pic>
        <p:nvPicPr>
          <p:cNvPr id="6" name="Picture 5">
            <a:extLst>
              <a:ext uri="{FF2B5EF4-FFF2-40B4-BE49-F238E27FC236}">
                <a16:creationId xmlns:a16="http://schemas.microsoft.com/office/drawing/2014/main" id="{CF882B7D-D2FA-E34C-90BE-D2DFCE3BE513}"/>
              </a:ext>
            </a:extLst>
          </p:cNvPr>
          <p:cNvPicPr>
            <a:picLocks noChangeAspect="1"/>
          </p:cNvPicPr>
          <p:nvPr/>
        </p:nvPicPr>
        <p:blipFill>
          <a:blip r:embed="rId2"/>
          <a:stretch>
            <a:fillRect/>
          </a:stretch>
        </p:blipFill>
        <p:spPr>
          <a:xfrm>
            <a:off x="2314574" y="3544532"/>
            <a:ext cx="7154424" cy="3176943"/>
          </a:xfrm>
          <a:prstGeom prst="rect">
            <a:avLst/>
          </a:prstGeom>
        </p:spPr>
      </p:pic>
      <p:pic>
        <p:nvPicPr>
          <p:cNvPr id="4" name="Picture 3">
            <a:extLst>
              <a:ext uri="{FF2B5EF4-FFF2-40B4-BE49-F238E27FC236}">
                <a16:creationId xmlns:a16="http://schemas.microsoft.com/office/drawing/2014/main" id="{B8BFA674-0315-3249-978A-0B69142005A5}"/>
              </a:ext>
            </a:extLst>
          </p:cNvPr>
          <p:cNvPicPr>
            <a:picLocks noChangeAspect="1"/>
          </p:cNvPicPr>
          <p:nvPr/>
        </p:nvPicPr>
        <p:blipFill>
          <a:blip r:embed="rId3"/>
          <a:stretch>
            <a:fillRect/>
          </a:stretch>
        </p:blipFill>
        <p:spPr>
          <a:xfrm>
            <a:off x="2314573" y="136525"/>
            <a:ext cx="7154423" cy="3728544"/>
          </a:xfrm>
          <a:prstGeom prst="rect">
            <a:avLst/>
          </a:prstGeom>
        </p:spPr>
      </p:pic>
    </p:spTree>
    <p:extLst>
      <p:ext uri="{BB962C8B-B14F-4D97-AF65-F5344CB8AC3E}">
        <p14:creationId xmlns:p14="http://schemas.microsoft.com/office/powerpoint/2010/main" val="3846359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8795E2-B2AD-A844-8FD8-421F880427A1}"/>
              </a:ext>
            </a:extLst>
          </p:cNvPr>
          <p:cNvSpPr>
            <a:spLocks noGrp="1"/>
          </p:cNvSpPr>
          <p:nvPr>
            <p:ph type="sldNum" sz="quarter" idx="12"/>
          </p:nvPr>
        </p:nvSpPr>
        <p:spPr>
          <a:xfrm>
            <a:off x="8610600" y="6356350"/>
            <a:ext cx="2743200" cy="365125"/>
          </a:xfrm>
        </p:spPr>
        <p:txBody>
          <a:bodyPr/>
          <a:lstStyle/>
          <a:p>
            <a:fld id="{790E27E2-2B9C-574F-AC49-939AE55C7D77}" type="slidenum">
              <a:rPr lang="en-US" smtClean="0"/>
              <a:t>25</a:t>
            </a:fld>
            <a:endParaRPr lang="en-US"/>
          </a:p>
        </p:txBody>
      </p:sp>
      <p:pic>
        <p:nvPicPr>
          <p:cNvPr id="8" name="Picture 7">
            <a:extLst>
              <a:ext uri="{FF2B5EF4-FFF2-40B4-BE49-F238E27FC236}">
                <a16:creationId xmlns:a16="http://schemas.microsoft.com/office/drawing/2014/main" id="{3094D746-FF0B-984D-BE98-C7131D2340F1}"/>
              </a:ext>
            </a:extLst>
          </p:cNvPr>
          <p:cNvPicPr>
            <a:picLocks noChangeAspect="1"/>
          </p:cNvPicPr>
          <p:nvPr/>
        </p:nvPicPr>
        <p:blipFill>
          <a:blip r:embed="rId2"/>
          <a:stretch>
            <a:fillRect/>
          </a:stretch>
        </p:blipFill>
        <p:spPr>
          <a:xfrm>
            <a:off x="1996930" y="3334900"/>
            <a:ext cx="7626356" cy="3204012"/>
          </a:xfrm>
          <a:prstGeom prst="rect">
            <a:avLst/>
          </a:prstGeom>
        </p:spPr>
      </p:pic>
      <p:pic>
        <p:nvPicPr>
          <p:cNvPr id="5" name="Picture 4">
            <a:extLst>
              <a:ext uri="{FF2B5EF4-FFF2-40B4-BE49-F238E27FC236}">
                <a16:creationId xmlns:a16="http://schemas.microsoft.com/office/drawing/2014/main" id="{ABADF6E5-9E25-974C-9463-5DA1CCC52094}"/>
              </a:ext>
            </a:extLst>
          </p:cNvPr>
          <p:cNvPicPr>
            <a:picLocks noChangeAspect="1"/>
          </p:cNvPicPr>
          <p:nvPr/>
        </p:nvPicPr>
        <p:blipFill>
          <a:blip r:embed="rId3"/>
          <a:stretch>
            <a:fillRect/>
          </a:stretch>
        </p:blipFill>
        <p:spPr>
          <a:xfrm>
            <a:off x="2000250" y="319088"/>
            <a:ext cx="7623036" cy="3429000"/>
          </a:xfrm>
          <a:prstGeom prst="rect">
            <a:avLst/>
          </a:prstGeom>
        </p:spPr>
      </p:pic>
    </p:spTree>
    <p:extLst>
      <p:ext uri="{BB962C8B-B14F-4D97-AF65-F5344CB8AC3E}">
        <p14:creationId xmlns:p14="http://schemas.microsoft.com/office/powerpoint/2010/main" val="2448313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8795E2-B2AD-A844-8FD8-421F880427A1}"/>
              </a:ext>
            </a:extLst>
          </p:cNvPr>
          <p:cNvSpPr>
            <a:spLocks noGrp="1"/>
          </p:cNvSpPr>
          <p:nvPr>
            <p:ph type="sldNum" sz="quarter" idx="12"/>
          </p:nvPr>
        </p:nvSpPr>
        <p:spPr>
          <a:xfrm>
            <a:off x="8610600" y="6356350"/>
            <a:ext cx="2743200" cy="365125"/>
          </a:xfrm>
        </p:spPr>
        <p:txBody>
          <a:bodyPr/>
          <a:lstStyle/>
          <a:p>
            <a:fld id="{790E27E2-2B9C-574F-AC49-939AE55C7D77}" type="slidenum">
              <a:rPr lang="en-US" smtClean="0"/>
              <a:t>26</a:t>
            </a:fld>
            <a:endParaRPr lang="en-US"/>
          </a:p>
        </p:txBody>
      </p:sp>
      <p:pic>
        <p:nvPicPr>
          <p:cNvPr id="4" name="Picture 3">
            <a:extLst>
              <a:ext uri="{FF2B5EF4-FFF2-40B4-BE49-F238E27FC236}">
                <a16:creationId xmlns:a16="http://schemas.microsoft.com/office/drawing/2014/main" id="{AB748D7E-C383-1B47-B5F0-184367DD9F31}"/>
              </a:ext>
            </a:extLst>
          </p:cNvPr>
          <p:cNvPicPr>
            <a:picLocks noChangeAspect="1"/>
          </p:cNvPicPr>
          <p:nvPr/>
        </p:nvPicPr>
        <p:blipFill>
          <a:blip r:embed="rId2"/>
          <a:stretch>
            <a:fillRect/>
          </a:stretch>
        </p:blipFill>
        <p:spPr>
          <a:xfrm>
            <a:off x="2209800" y="1606352"/>
            <a:ext cx="7772400" cy="2925022"/>
          </a:xfrm>
          <a:prstGeom prst="rect">
            <a:avLst/>
          </a:prstGeom>
        </p:spPr>
      </p:pic>
    </p:spTree>
    <p:extLst>
      <p:ext uri="{BB962C8B-B14F-4D97-AF65-F5344CB8AC3E}">
        <p14:creationId xmlns:p14="http://schemas.microsoft.com/office/powerpoint/2010/main" val="199655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27</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12084908" cy="1815882"/>
          </a:xfrm>
          <a:prstGeom prst="rect">
            <a:avLst/>
          </a:prstGeom>
          <a:noFill/>
        </p:spPr>
        <p:txBody>
          <a:bodyPr wrap="square" rtlCol="0">
            <a:spAutoFit/>
          </a:bodyPr>
          <a:lstStyle/>
          <a:p>
            <a:pPr algn="ctr"/>
            <a:r>
              <a:rPr lang="en-US" sz="2800" b="1" dirty="0"/>
              <a:t>2013</a:t>
            </a:r>
          </a:p>
          <a:p>
            <a:pPr algn="ctr"/>
            <a:endParaRPr lang="en-US" sz="2800" dirty="0"/>
          </a:p>
          <a:p>
            <a:pPr algn="ctr"/>
            <a:r>
              <a:rPr lang="en-US" sz="2800" dirty="0"/>
              <a:t>In a complaint filed in the Central District of California, the City sought authority under the federal </a:t>
            </a:r>
            <a:r>
              <a:rPr lang="en-US" sz="2800" b="1" dirty="0"/>
              <a:t>Quiet Title Act </a:t>
            </a:r>
            <a:r>
              <a:rPr lang="en-US" sz="2800" dirty="0"/>
              <a:t>to reclaim control of SMO. </a:t>
            </a:r>
          </a:p>
        </p:txBody>
      </p:sp>
      <p:pic>
        <p:nvPicPr>
          <p:cNvPr id="5" name="Picture 4">
            <a:extLst>
              <a:ext uri="{FF2B5EF4-FFF2-40B4-BE49-F238E27FC236}">
                <a16:creationId xmlns:a16="http://schemas.microsoft.com/office/drawing/2014/main" id="{E0234C84-1795-A64A-8542-C4BEE6CCBD86}"/>
              </a:ext>
            </a:extLst>
          </p:cNvPr>
          <p:cNvPicPr>
            <a:picLocks noChangeAspect="1"/>
          </p:cNvPicPr>
          <p:nvPr/>
        </p:nvPicPr>
        <p:blipFill>
          <a:blip r:embed="rId2"/>
          <a:stretch>
            <a:fillRect/>
          </a:stretch>
        </p:blipFill>
        <p:spPr>
          <a:xfrm>
            <a:off x="0" y="2889250"/>
            <a:ext cx="5798380" cy="3968750"/>
          </a:xfrm>
          <a:prstGeom prst="rect">
            <a:avLst/>
          </a:prstGeom>
        </p:spPr>
      </p:pic>
      <p:pic>
        <p:nvPicPr>
          <p:cNvPr id="8" name="Picture 7">
            <a:extLst>
              <a:ext uri="{FF2B5EF4-FFF2-40B4-BE49-F238E27FC236}">
                <a16:creationId xmlns:a16="http://schemas.microsoft.com/office/drawing/2014/main" id="{D9DF33F1-6C39-A045-9C8E-1B85C369FE20}"/>
              </a:ext>
            </a:extLst>
          </p:cNvPr>
          <p:cNvPicPr>
            <a:picLocks noChangeAspect="1"/>
          </p:cNvPicPr>
          <p:nvPr/>
        </p:nvPicPr>
        <p:blipFill>
          <a:blip r:embed="rId3"/>
          <a:stretch>
            <a:fillRect/>
          </a:stretch>
        </p:blipFill>
        <p:spPr>
          <a:xfrm>
            <a:off x="5928320" y="3262183"/>
            <a:ext cx="6207059" cy="3002693"/>
          </a:xfrm>
          <a:prstGeom prst="rect">
            <a:avLst/>
          </a:prstGeom>
        </p:spPr>
      </p:pic>
    </p:spTree>
    <p:extLst>
      <p:ext uri="{BB962C8B-B14F-4D97-AF65-F5344CB8AC3E}">
        <p14:creationId xmlns:p14="http://schemas.microsoft.com/office/powerpoint/2010/main" val="1587879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28</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12084908" cy="6494085"/>
          </a:xfrm>
          <a:prstGeom prst="rect">
            <a:avLst/>
          </a:prstGeom>
          <a:noFill/>
        </p:spPr>
        <p:txBody>
          <a:bodyPr wrap="square" rtlCol="0">
            <a:spAutoFit/>
          </a:bodyPr>
          <a:lstStyle/>
          <a:p>
            <a:pPr algn="ctr"/>
            <a:r>
              <a:rPr lang="en-US" sz="2800" b="1" dirty="0"/>
              <a:t>2013</a:t>
            </a:r>
          </a:p>
          <a:p>
            <a:pPr algn="ctr"/>
            <a:endParaRPr lang="en-US" sz="2800" dirty="0"/>
          </a:p>
          <a:p>
            <a:pPr algn="ctr"/>
            <a:r>
              <a:rPr lang="en-US" sz="2400" dirty="0"/>
              <a:t>The City argued that the FAA’s requirement that the City operate SMO in perpetuity constituted a constructive confiscation of the City’s property and a Fifth Amendment taking.</a:t>
            </a:r>
          </a:p>
          <a:p>
            <a:pPr algn="ctr"/>
            <a:r>
              <a:rPr lang="en-US" sz="2400" dirty="0"/>
              <a:t> </a:t>
            </a:r>
          </a:p>
          <a:p>
            <a:pPr algn="ctr"/>
            <a:r>
              <a:rPr lang="en-US" sz="2400" dirty="0"/>
              <a:t>It contended that the US never owned SMO so that the </a:t>
            </a:r>
            <a:r>
              <a:rPr lang="en-US" sz="2400" b="1" dirty="0"/>
              <a:t>1948 instrument of transfer </a:t>
            </a:r>
            <a:r>
              <a:rPr lang="en-US" sz="2400" dirty="0"/>
              <a:t>and quitclaim deed were invalid, and that the related requirement to maintain the property as</a:t>
            </a:r>
            <a:br>
              <a:rPr lang="en-US" sz="2400" dirty="0"/>
            </a:br>
            <a:r>
              <a:rPr lang="en-US" sz="2400" dirty="0"/>
              <a:t>SMO prevented the City from exercising its sovereign power over SMO as well as its police power to protect the public and serve community needs. </a:t>
            </a:r>
          </a:p>
          <a:p>
            <a:pPr algn="ctr"/>
            <a:r>
              <a:rPr lang="en-US" sz="2400" dirty="0"/>
              <a:t>The City also argued that just compensation was not available to redress the harm it suffered and that the FAA’s requirement to operate SMO in perpetuity was a “commandeer[</a:t>
            </a:r>
            <a:r>
              <a:rPr lang="en-US" sz="2400" dirty="0" err="1"/>
              <a:t>ing</a:t>
            </a:r>
            <a:r>
              <a:rPr lang="en-US" sz="2400" dirty="0"/>
              <a:t>]” of City property in violation of the Tenth Amendment. </a:t>
            </a:r>
          </a:p>
          <a:p>
            <a:pPr algn="ctr"/>
            <a:r>
              <a:rPr lang="en-US" sz="2400" dirty="0"/>
              <a:t>Finally, the City claimed that the FAA’s position violated the City’s Fifth Amendment substantive due process rights. </a:t>
            </a:r>
          </a:p>
          <a:p>
            <a:pPr algn="ctr"/>
            <a:endParaRPr lang="en-US" sz="2400" dirty="0"/>
          </a:p>
          <a:p>
            <a:pPr algn="ctr"/>
            <a:r>
              <a:rPr lang="en-US" sz="2400" dirty="0"/>
              <a:t>The FAA moved to dismiss, arguing primarily that the City’s action was time-barred under the applicable statute of limitations. </a:t>
            </a:r>
          </a:p>
        </p:txBody>
      </p:sp>
    </p:spTree>
    <p:extLst>
      <p:ext uri="{BB962C8B-B14F-4D97-AF65-F5344CB8AC3E}">
        <p14:creationId xmlns:p14="http://schemas.microsoft.com/office/powerpoint/2010/main" val="371163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8795E2-B2AD-A844-8FD8-421F880427A1}"/>
              </a:ext>
            </a:extLst>
          </p:cNvPr>
          <p:cNvSpPr>
            <a:spLocks noGrp="1"/>
          </p:cNvSpPr>
          <p:nvPr>
            <p:ph type="sldNum" sz="quarter" idx="12"/>
          </p:nvPr>
        </p:nvSpPr>
        <p:spPr>
          <a:xfrm>
            <a:off x="8610600" y="6356350"/>
            <a:ext cx="2743200" cy="365125"/>
          </a:xfrm>
        </p:spPr>
        <p:txBody>
          <a:bodyPr/>
          <a:lstStyle/>
          <a:p>
            <a:fld id="{790E27E2-2B9C-574F-AC49-939AE55C7D77}" type="slidenum">
              <a:rPr lang="en-US" smtClean="0"/>
              <a:t>29</a:t>
            </a:fld>
            <a:endParaRPr lang="en-US"/>
          </a:p>
        </p:txBody>
      </p:sp>
      <p:pic>
        <p:nvPicPr>
          <p:cNvPr id="4" name="Picture 3">
            <a:extLst>
              <a:ext uri="{FF2B5EF4-FFF2-40B4-BE49-F238E27FC236}">
                <a16:creationId xmlns:a16="http://schemas.microsoft.com/office/drawing/2014/main" id="{B208A47F-9339-7E41-BD47-2544549F89FC}"/>
              </a:ext>
            </a:extLst>
          </p:cNvPr>
          <p:cNvPicPr>
            <a:picLocks noChangeAspect="1"/>
          </p:cNvPicPr>
          <p:nvPr/>
        </p:nvPicPr>
        <p:blipFill>
          <a:blip r:embed="rId2"/>
          <a:stretch>
            <a:fillRect/>
          </a:stretch>
        </p:blipFill>
        <p:spPr>
          <a:xfrm>
            <a:off x="924775" y="200348"/>
            <a:ext cx="10342449" cy="6156002"/>
          </a:xfrm>
          <a:prstGeom prst="rect">
            <a:avLst/>
          </a:prstGeom>
        </p:spPr>
      </p:pic>
    </p:spTree>
    <p:extLst>
      <p:ext uri="{BB962C8B-B14F-4D97-AF65-F5344CB8AC3E}">
        <p14:creationId xmlns:p14="http://schemas.microsoft.com/office/powerpoint/2010/main" val="358835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E8B39-BDB1-B14B-9253-1440B56988F2}"/>
              </a:ext>
            </a:extLst>
          </p:cNvPr>
          <p:cNvPicPr>
            <a:picLocks noChangeAspect="1"/>
          </p:cNvPicPr>
          <p:nvPr/>
        </p:nvPicPr>
        <p:blipFill>
          <a:blip r:embed="rId2"/>
          <a:srcRect/>
          <a:stretch/>
        </p:blipFill>
        <p:spPr>
          <a:xfrm>
            <a:off x="0" y="0"/>
            <a:ext cx="12192769" cy="6858000"/>
          </a:xfrm>
          <a:prstGeom prst="rect">
            <a:avLst/>
          </a:prstGeom>
        </p:spPr>
      </p:pic>
      <p:sp>
        <p:nvSpPr>
          <p:cNvPr id="4" name="Rounded Rectangular Callout 3">
            <a:extLst>
              <a:ext uri="{FF2B5EF4-FFF2-40B4-BE49-F238E27FC236}">
                <a16:creationId xmlns:a16="http://schemas.microsoft.com/office/drawing/2014/main" id="{8DEF10B9-3E83-1E45-BBE7-202445014B5B}"/>
              </a:ext>
            </a:extLst>
          </p:cNvPr>
          <p:cNvSpPr/>
          <p:nvPr/>
        </p:nvSpPr>
        <p:spPr>
          <a:xfrm>
            <a:off x="1" y="593785"/>
            <a:ext cx="3771900" cy="5506978"/>
          </a:xfrm>
          <a:prstGeom prst="wedgeRoundRectCallout">
            <a:avLst>
              <a:gd name="adj1" fmla="val -50320"/>
              <a:gd name="adj2" fmla="val -61985"/>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SMO’s </a:t>
            </a:r>
            <a:r>
              <a:rPr lang="en-US" sz="2800" b="1" dirty="0">
                <a:solidFill>
                  <a:schemeClr val="tx1"/>
                </a:solidFill>
              </a:rPr>
              <a:t>proponents</a:t>
            </a:r>
            <a:r>
              <a:rPr lang="en-US" sz="2800" dirty="0">
                <a:solidFill>
                  <a:schemeClr val="tx1"/>
                </a:solidFill>
              </a:rPr>
              <a:t> argue: </a:t>
            </a:r>
          </a:p>
          <a:p>
            <a:r>
              <a:rPr lang="en-US" sz="2800" dirty="0">
                <a:solidFill>
                  <a:schemeClr val="tx1"/>
                </a:solidFill>
              </a:rPr>
              <a:t>(1) federal law supports its continued operation; (2) the nation’s safe and efficient air transportation infrastructure relies on its availability; and </a:t>
            </a:r>
          </a:p>
          <a:p>
            <a:r>
              <a:rPr lang="en-US" sz="2800" dirty="0">
                <a:solidFill>
                  <a:schemeClr val="tx1"/>
                </a:solidFill>
              </a:rPr>
              <a:t>(3) It brings local economic benefits.</a:t>
            </a:r>
          </a:p>
        </p:txBody>
      </p:sp>
      <p:sp>
        <p:nvSpPr>
          <p:cNvPr id="5" name="Rounded Rectangular Callout 4">
            <a:extLst>
              <a:ext uri="{FF2B5EF4-FFF2-40B4-BE49-F238E27FC236}">
                <a16:creationId xmlns:a16="http://schemas.microsoft.com/office/drawing/2014/main" id="{6DCEFCE9-3E6A-7540-8DAB-1530F26A4985}"/>
              </a:ext>
            </a:extLst>
          </p:cNvPr>
          <p:cNvSpPr/>
          <p:nvPr/>
        </p:nvSpPr>
        <p:spPr>
          <a:xfrm>
            <a:off x="8610600" y="1458097"/>
            <a:ext cx="3581400" cy="4876937"/>
          </a:xfrm>
          <a:prstGeom prst="wedgeRoundRectCallout">
            <a:avLst>
              <a:gd name="adj1" fmla="val 44587"/>
              <a:gd name="adj2" fmla="val 59082"/>
              <a:gd name="adj3" fmla="val 16667"/>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The City and SMO’s </a:t>
            </a:r>
            <a:r>
              <a:rPr lang="en-US" sz="2800" b="1" dirty="0">
                <a:solidFill>
                  <a:schemeClr val="tx1"/>
                </a:solidFill>
              </a:rPr>
              <a:t>opponents</a:t>
            </a:r>
            <a:r>
              <a:rPr lang="en-US" sz="2800" dirty="0">
                <a:solidFill>
                  <a:schemeClr val="tx1"/>
                </a:solidFill>
              </a:rPr>
              <a:t> in the community argue:</a:t>
            </a:r>
          </a:p>
          <a:p>
            <a:r>
              <a:rPr lang="en-US" sz="2800" dirty="0">
                <a:solidFill>
                  <a:schemeClr val="tx1"/>
                </a:solidFill>
              </a:rPr>
              <a:t>(1) SMO poses unacceptable noise; </a:t>
            </a:r>
          </a:p>
          <a:p>
            <a:r>
              <a:rPr lang="en-US" sz="2800" dirty="0">
                <a:solidFill>
                  <a:schemeClr val="tx1"/>
                </a:solidFill>
              </a:rPr>
              <a:t>(2) pollution, and</a:t>
            </a:r>
          </a:p>
          <a:p>
            <a:r>
              <a:rPr lang="en-US" sz="2800" dirty="0">
                <a:solidFill>
                  <a:schemeClr val="tx1"/>
                </a:solidFill>
              </a:rPr>
              <a:t>(3) ground safety risks in an urban and residential area. </a:t>
            </a:r>
          </a:p>
        </p:txBody>
      </p:sp>
      <p:sp>
        <p:nvSpPr>
          <p:cNvPr id="2" name="Slide Number Placeholder 1">
            <a:extLst>
              <a:ext uri="{FF2B5EF4-FFF2-40B4-BE49-F238E27FC236}">
                <a16:creationId xmlns:a16="http://schemas.microsoft.com/office/drawing/2014/main" id="{20A4D9F4-7F4F-684D-9DFA-8EBD5C9B806A}"/>
              </a:ext>
            </a:extLst>
          </p:cNvPr>
          <p:cNvSpPr>
            <a:spLocks noGrp="1"/>
          </p:cNvSpPr>
          <p:nvPr>
            <p:ph type="sldNum" sz="quarter" idx="12"/>
          </p:nvPr>
        </p:nvSpPr>
        <p:spPr/>
        <p:txBody>
          <a:bodyPr/>
          <a:lstStyle/>
          <a:p>
            <a:fld id="{790E27E2-2B9C-574F-AC49-939AE55C7D77}" type="slidenum">
              <a:rPr lang="en-US" smtClean="0"/>
              <a:t>3</a:t>
            </a:fld>
            <a:endParaRPr lang="en-US"/>
          </a:p>
        </p:txBody>
      </p:sp>
    </p:spTree>
    <p:extLst>
      <p:ext uri="{BB962C8B-B14F-4D97-AF65-F5344CB8AC3E}">
        <p14:creationId xmlns:p14="http://schemas.microsoft.com/office/powerpoint/2010/main" val="69374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30</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751344"/>
            <a:ext cx="12084908" cy="2677656"/>
          </a:xfrm>
          <a:prstGeom prst="rect">
            <a:avLst/>
          </a:prstGeom>
          <a:noFill/>
        </p:spPr>
        <p:txBody>
          <a:bodyPr wrap="square" rtlCol="0">
            <a:spAutoFit/>
          </a:bodyPr>
          <a:lstStyle/>
          <a:p>
            <a:pPr algn="ctr"/>
            <a:r>
              <a:rPr lang="en-US" sz="2800" b="1" dirty="0"/>
              <a:t>2013</a:t>
            </a:r>
          </a:p>
          <a:p>
            <a:pPr algn="ctr"/>
            <a:endParaRPr lang="en-US" sz="2800" dirty="0"/>
          </a:p>
          <a:p>
            <a:pPr algn="ctr"/>
            <a:r>
              <a:rPr lang="en-US" sz="2800" dirty="0"/>
              <a:t>The National Business Aviation Association (NBAA) and the Aircraft Owners and Pilots Association (AOPA) filed an </a:t>
            </a:r>
            <a:r>
              <a:rPr lang="en-US" sz="2800" b="1" dirty="0"/>
              <a:t>amici curiae brief </a:t>
            </a:r>
            <a:r>
              <a:rPr lang="en-US" sz="2800" dirty="0"/>
              <a:t>supporting the FAA’s dis- missal motion, citing SMO’s significance to their members in the congested Southern California airspace and to the national air transportation infrastructure. </a:t>
            </a:r>
          </a:p>
        </p:txBody>
      </p:sp>
      <p:pic>
        <p:nvPicPr>
          <p:cNvPr id="5" name="Picture 4">
            <a:extLst>
              <a:ext uri="{FF2B5EF4-FFF2-40B4-BE49-F238E27FC236}">
                <a16:creationId xmlns:a16="http://schemas.microsoft.com/office/drawing/2014/main" id="{D5907F2A-1E34-BE4A-8D9B-7CBB0985F354}"/>
              </a:ext>
            </a:extLst>
          </p:cNvPr>
          <p:cNvPicPr>
            <a:picLocks noChangeAspect="1"/>
          </p:cNvPicPr>
          <p:nvPr/>
        </p:nvPicPr>
        <p:blipFill>
          <a:blip r:embed="rId2"/>
          <a:stretch>
            <a:fillRect/>
          </a:stretch>
        </p:blipFill>
        <p:spPr>
          <a:xfrm>
            <a:off x="8610600" y="148695"/>
            <a:ext cx="2090557" cy="1272917"/>
          </a:xfrm>
          <a:prstGeom prst="rect">
            <a:avLst/>
          </a:prstGeom>
        </p:spPr>
      </p:pic>
      <p:pic>
        <p:nvPicPr>
          <p:cNvPr id="7" name="Picture 6">
            <a:extLst>
              <a:ext uri="{FF2B5EF4-FFF2-40B4-BE49-F238E27FC236}">
                <a16:creationId xmlns:a16="http://schemas.microsoft.com/office/drawing/2014/main" id="{C609D981-93B5-3C46-B310-4FDCD8901903}"/>
              </a:ext>
            </a:extLst>
          </p:cNvPr>
          <p:cNvPicPr>
            <a:picLocks noChangeAspect="1"/>
          </p:cNvPicPr>
          <p:nvPr/>
        </p:nvPicPr>
        <p:blipFill>
          <a:blip r:embed="rId3"/>
          <a:stretch>
            <a:fillRect/>
          </a:stretch>
        </p:blipFill>
        <p:spPr>
          <a:xfrm>
            <a:off x="849527" y="440194"/>
            <a:ext cx="3276600" cy="622300"/>
          </a:xfrm>
          <a:prstGeom prst="rect">
            <a:avLst/>
          </a:prstGeom>
        </p:spPr>
      </p:pic>
      <p:sp>
        <p:nvSpPr>
          <p:cNvPr id="8" name="Cloud Callout 7">
            <a:extLst>
              <a:ext uri="{FF2B5EF4-FFF2-40B4-BE49-F238E27FC236}">
                <a16:creationId xmlns:a16="http://schemas.microsoft.com/office/drawing/2014/main" id="{1FA9262E-D925-F84C-ACCC-5731A5DA226F}"/>
              </a:ext>
            </a:extLst>
          </p:cNvPr>
          <p:cNvSpPr/>
          <p:nvPr/>
        </p:nvSpPr>
        <p:spPr>
          <a:xfrm>
            <a:off x="1754660" y="3429000"/>
            <a:ext cx="9599140" cy="2927350"/>
          </a:xfrm>
          <a:prstGeom prst="cloudCallout">
            <a:avLst>
              <a:gd name="adj1" fmla="val -50545"/>
              <a:gd name="adj2" fmla="val 57195"/>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200" b="1" dirty="0"/>
              <a:t>Amicus Curiae</a:t>
            </a:r>
            <a:r>
              <a:rPr lang="en-US" sz="2200" dirty="0"/>
              <a:t>. Latin for "friend of the court." Plural is "</a:t>
            </a:r>
            <a:r>
              <a:rPr lang="en-US" sz="2200" b="1" dirty="0"/>
              <a:t>amici curiae</a:t>
            </a:r>
            <a:r>
              <a:rPr lang="en-US" sz="2200" dirty="0"/>
              <a:t>." Frequently, a person or group who is not a party to an action, but has a strong interest in the matter, will petition the court for permission to submit a </a:t>
            </a:r>
            <a:r>
              <a:rPr lang="en-US" sz="2200" b="1" dirty="0"/>
              <a:t>brief</a:t>
            </a:r>
            <a:r>
              <a:rPr lang="en-US" sz="2200" dirty="0"/>
              <a:t> in the action with the intent of influencing the court's decision.</a:t>
            </a:r>
          </a:p>
        </p:txBody>
      </p:sp>
    </p:spTree>
    <p:extLst>
      <p:ext uri="{BB962C8B-B14F-4D97-AF65-F5344CB8AC3E}">
        <p14:creationId xmlns:p14="http://schemas.microsoft.com/office/powerpoint/2010/main" val="156844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31</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12084908" cy="3539430"/>
          </a:xfrm>
          <a:prstGeom prst="rect">
            <a:avLst/>
          </a:prstGeom>
          <a:noFill/>
        </p:spPr>
        <p:txBody>
          <a:bodyPr wrap="square" rtlCol="0">
            <a:spAutoFit/>
          </a:bodyPr>
          <a:lstStyle/>
          <a:p>
            <a:pPr algn="ctr"/>
            <a:r>
              <a:rPr lang="en-US" sz="2800" b="1" dirty="0"/>
              <a:t>2013</a:t>
            </a:r>
          </a:p>
          <a:p>
            <a:pPr algn="ctr"/>
            <a:endParaRPr lang="en-US" sz="2800" dirty="0"/>
          </a:p>
          <a:p>
            <a:pPr algn="ctr"/>
            <a:r>
              <a:rPr lang="en-US" sz="2800" dirty="0"/>
              <a:t>The district court dismissed the City’s complaint, ruling that the Quiet Title Act request was time-barred. </a:t>
            </a:r>
          </a:p>
          <a:p>
            <a:pPr algn="ctr"/>
            <a:r>
              <a:rPr lang="en-US" sz="2800" dirty="0"/>
              <a:t>The court reasoned that as early as 1948, when the instrument of transfer was executed, the City had notice of the federal government’s interest in SMO. </a:t>
            </a:r>
          </a:p>
          <a:p>
            <a:pPr algn="ctr"/>
            <a:r>
              <a:rPr lang="en-US" sz="2800" dirty="0"/>
              <a:t>The Quiet Title Act claim was dismissed with prejudice; the court dismissed the City’s remaining claims without prejudice. </a:t>
            </a:r>
          </a:p>
        </p:txBody>
      </p:sp>
      <p:sp>
        <p:nvSpPr>
          <p:cNvPr id="5" name="Cloud Callout 4">
            <a:extLst>
              <a:ext uri="{FF2B5EF4-FFF2-40B4-BE49-F238E27FC236}">
                <a16:creationId xmlns:a16="http://schemas.microsoft.com/office/drawing/2014/main" id="{0B4CDE00-8D2A-C44E-80D5-A27EDE0853C0}"/>
              </a:ext>
            </a:extLst>
          </p:cNvPr>
          <p:cNvSpPr/>
          <p:nvPr/>
        </p:nvSpPr>
        <p:spPr>
          <a:xfrm>
            <a:off x="414338" y="3786188"/>
            <a:ext cx="7086600" cy="2570162"/>
          </a:xfrm>
          <a:prstGeom prst="cloudCallout">
            <a:avLst>
              <a:gd name="adj1" fmla="val -50545"/>
              <a:gd name="adj2" fmla="val 57195"/>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solidFill>
                  <a:srgbClr val="222222"/>
                </a:solidFill>
                <a:latin typeface="arial" panose="020B0604020202020204" pitchFamily="34" charset="0"/>
              </a:rPr>
              <a:t>A </a:t>
            </a:r>
            <a:r>
              <a:rPr lang="en-US" b="1" dirty="0">
                <a:solidFill>
                  <a:srgbClr val="222222"/>
                </a:solidFill>
                <a:latin typeface="arial" panose="020B0604020202020204" pitchFamily="34" charset="0"/>
              </a:rPr>
              <a:t>dismissal with prejudice</a:t>
            </a:r>
            <a:r>
              <a:rPr lang="en-US" dirty="0">
                <a:solidFill>
                  <a:srgbClr val="222222"/>
                </a:solidFill>
                <a:latin typeface="arial" panose="020B0604020202020204" pitchFamily="34" charset="0"/>
              </a:rPr>
              <a:t> is </a:t>
            </a:r>
            <a:r>
              <a:rPr lang="en-US" b="1" dirty="0">
                <a:solidFill>
                  <a:srgbClr val="222222"/>
                </a:solidFill>
                <a:latin typeface="arial" panose="020B0604020202020204" pitchFamily="34" charset="0"/>
              </a:rPr>
              <a:t>dismissal</a:t>
            </a:r>
            <a:r>
              <a:rPr lang="en-US" dirty="0">
                <a:solidFill>
                  <a:srgbClr val="222222"/>
                </a:solidFill>
                <a:latin typeface="arial" panose="020B0604020202020204" pitchFamily="34" charset="0"/>
              </a:rPr>
              <a:t> of a case on merits after adjudication. The plaintiff is barred from bringing an action on the same claim. </a:t>
            </a:r>
            <a:r>
              <a:rPr lang="en-US" b="1" dirty="0">
                <a:solidFill>
                  <a:srgbClr val="222222"/>
                </a:solidFill>
                <a:latin typeface="arial" panose="020B0604020202020204" pitchFamily="34" charset="0"/>
              </a:rPr>
              <a:t>Dismissal with prejudice</a:t>
            </a:r>
            <a:r>
              <a:rPr lang="en-US" dirty="0">
                <a:solidFill>
                  <a:srgbClr val="222222"/>
                </a:solidFill>
                <a:latin typeface="arial" panose="020B0604020202020204" pitchFamily="34" charset="0"/>
              </a:rPr>
              <a:t> is a final judgment.</a:t>
            </a:r>
            <a:endParaRPr lang="en-US" dirty="0"/>
          </a:p>
        </p:txBody>
      </p:sp>
      <p:sp>
        <p:nvSpPr>
          <p:cNvPr id="6" name="Cloud Callout 5">
            <a:extLst>
              <a:ext uri="{FF2B5EF4-FFF2-40B4-BE49-F238E27FC236}">
                <a16:creationId xmlns:a16="http://schemas.microsoft.com/office/drawing/2014/main" id="{90886914-2DC5-174D-929A-449ABF49878F}"/>
              </a:ext>
            </a:extLst>
          </p:cNvPr>
          <p:cNvSpPr/>
          <p:nvPr/>
        </p:nvSpPr>
        <p:spPr>
          <a:xfrm>
            <a:off x="7629525" y="3786188"/>
            <a:ext cx="4310063" cy="2570162"/>
          </a:xfrm>
          <a:prstGeom prst="cloudCallout">
            <a:avLst>
              <a:gd name="adj1" fmla="val 50244"/>
              <a:gd name="adj2" fmla="val 58307"/>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dirty="0"/>
              <a:t>A case </a:t>
            </a:r>
            <a:r>
              <a:rPr lang="en-US" sz="2000" b="1" dirty="0"/>
              <a:t>dismissed without prejudice</a:t>
            </a:r>
            <a:r>
              <a:rPr lang="en-US" sz="2000" dirty="0"/>
              <a:t> means the opposite. It's not </a:t>
            </a:r>
            <a:r>
              <a:rPr lang="en-US" sz="2000" b="1" dirty="0"/>
              <a:t>dismissed</a:t>
            </a:r>
            <a:r>
              <a:rPr lang="en-US" sz="2000" dirty="0"/>
              <a:t> forever.</a:t>
            </a:r>
          </a:p>
        </p:txBody>
      </p:sp>
    </p:spTree>
    <p:extLst>
      <p:ext uri="{BB962C8B-B14F-4D97-AF65-F5344CB8AC3E}">
        <p14:creationId xmlns:p14="http://schemas.microsoft.com/office/powerpoint/2010/main" val="2358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32</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7500938" cy="6555641"/>
          </a:xfrm>
          <a:prstGeom prst="rect">
            <a:avLst/>
          </a:prstGeom>
          <a:noFill/>
        </p:spPr>
        <p:txBody>
          <a:bodyPr wrap="square" rtlCol="0">
            <a:spAutoFit/>
          </a:bodyPr>
          <a:lstStyle/>
          <a:p>
            <a:pPr algn="ctr"/>
            <a:r>
              <a:rPr lang="en-US" sz="2800" b="1" dirty="0"/>
              <a:t>2013</a:t>
            </a:r>
          </a:p>
          <a:p>
            <a:pPr algn="ctr"/>
            <a:endParaRPr lang="en-US" sz="2800" dirty="0"/>
          </a:p>
          <a:p>
            <a:pPr algn="ctr"/>
            <a:r>
              <a:rPr lang="en-US" sz="2800" dirty="0"/>
              <a:t>The City appealed. </a:t>
            </a:r>
          </a:p>
          <a:p>
            <a:pPr algn="ctr"/>
            <a:r>
              <a:rPr lang="en-US" sz="2800" dirty="0"/>
              <a:t>In an unpublished decision, the U.S. Court of Appeals for the Ninth Circuit reversed, holding that the district court erred in finding that the statute of limitations issue was not “inextricably intertwined” with the merits of the Quiet Title Act claim. </a:t>
            </a:r>
          </a:p>
          <a:p>
            <a:pPr algn="ctr"/>
            <a:r>
              <a:rPr lang="en-US" sz="2800" dirty="0"/>
              <a:t>The Ninth Circuit ruled that the district court should have held a fact-finding trial, and that it erred in finding that the instrument of transfer </a:t>
            </a:r>
            <a:r>
              <a:rPr lang="en-US" sz="2800" b="1" dirty="0"/>
              <a:t>clouded title </a:t>
            </a:r>
            <a:r>
              <a:rPr lang="en-US" sz="2800" dirty="0"/>
              <a:t>to the land for purposes of triggering the statute of limitations. </a:t>
            </a:r>
          </a:p>
          <a:p>
            <a:pPr algn="ctr"/>
            <a:r>
              <a:rPr lang="en-US" sz="2800" dirty="0"/>
              <a:t>The case was remanded for further proceedings.</a:t>
            </a:r>
          </a:p>
        </p:txBody>
      </p:sp>
      <p:sp>
        <p:nvSpPr>
          <p:cNvPr id="6" name="Cloud Callout 5">
            <a:extLst>
              <a:ext uri="{FF2B5EF4-FFF2-40B4-BE49-F238E27FC236}">
                <a16:creationId xmlns:a16="http://schemas.microsoft.com/office/drawing/2014/main" id="{90886914-2DC5-174D-929A-449ABF49878F}"/>
              </a:ext>
            </a:extLst>
          </p:cNvPr>
          <p:cNvSpPr/>
          <p:nvPr/>
        </p:nvSpPr>
        <p:spPr>
          <a:xfrm>
            <a:off x="7829551" y="530394"/>
            <a:ext cx="3895726" cy="5767901"/>
          </a:xfrm>
          <a:prstGeom prst="cloudCallout">
            <a:avLst>
              <a:gd name="adj1" fmla="val 56112"/>
              <a:gd name="adj2" fmla="val 53849"/>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A cloud can be defined as: "Any document, claim, unreleased lien or encumbrance that might invalidate or impair the </a:t>
            </a:r>
            <a:r>
              <a:rPr lang="en-US" b="1" dirty="0"/>
              <a:t>title</a:t>
            </a:r>
            <a:r>
              <a:rPr lang="en-US" dirty="0"/>
              <a:t> to real property or make the </a:t>
            </a:r>
            <a:r>
              <a:rPr lang="en-US" b="1" dirty="0"/>
              <a:t>title</a:t>
            </a:r>
            <a:r>
              <a:rPr lang="en-US" dirty="0"/>
              <a:t> doubtful. Clouds on </a:t>
            </a:r>
            <a:r>
              <a:rPr lang="en-US" b="1" dirty="0"/>
              <a:t>title</a:t>
            </a:r>
            <a:r>
              <a:rPr lang="en-US" dirty="0"/>
              <a:t> are usually discovered during a </a:t>
            </a:r>
            <a:r>
              <a:rPr lang="en-US" b="1" dirty="0"/>
              <a:t>title</a:t>
            </a:r>
            <a:r>
              <a:rPr lang="en-US" dirty="0"/>
              <a:t> search."</a:t>
            </a:r>
            <a:endParaRPr lang="en-US" sz="2000" dirty="0"/>
          </a:p>
        </p:txBody>
      </p:sp>
    </p:spTree>
    <p:extLst>
      <p:ext uri="{BB962C8B-B14F-4D97-AF65-F5344CB8AC3E}">
        <p14:creationId xmlns:p14="http://schemas.microsoft.com/office/powerpoint/2010/main" val="1460111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33</a:t>
            </a:fld>
            <a:endParaRPr lang="en-US"/>
          </a:p>
        </p:txBody>
      </p:sp>
      <p:pic>
        <p:nvPicPr>
          <p:cNvPr id="6" name="Picture 5">
            <a:extLst>
              <a:ext uri="{FF2B5EF4-FFF2-40B4-BE49-F238E27FC236}">
                <a16:creationId xmlns:a16="http://schemas.microsoft.com/office/drawing/2014/main" id="{33655508-230F-7747-86FC-63BF83FF415E}"/>
              </a:ext>
            </a:extLst>
          </p:cNvPr>
          <p:cNvPicPr>
            <a:picLocks noChangeAspect="1"/>
          </p:cNvPicPr>
          <p:nvPr/>
        </p:nvPicPr>
        <p:blipFill>
          <a:blip r:embed="rId2"/>
          <a:stretch>
            <a:fillRect/>
          </a:stretch>
        </p:blipFill>
        <p:spPr>
          <a:xfrm>
            <a:off x="1912620" y="0"/>
            <a:ext cx="8366760" cy="685800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61593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34</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12084908" cy="2246769"/>
          </a:xfrm>
          <a:prstGeom prst="rect">
            <a:avLst/>
          </a:prstGeom>
          <a:noFill/>
        </p:spPr>
        <p:txBody>
          <a:bodyPr wrap="square" rtlCol="0">
            <a:spAutoFit/>
          </a:bodyPr>
          <a:lstStyle/>
          <a:p>
            <a:pPr algn="ctr"/>
            <a:r>
              <a:rPr lang="en-US" sz="2800" b="1" dirty="0"/>
              <a:t>2013</a:t>
            </a:r>
          </a:p>
          <a:p>
            <a:pPr algn="ctr"/>
            <a:endParaRPr lang="en-US" sz="2800" dirty="0"/>
          </a:p>
          <a:p>
            <a:pPr algn="ctr"/>
            <a:r>
              <a:rPr lang="en-US" sz="2800" dirty="0"/>
              <a:t>While the litigation was pending, Santa Monica voters approved a measure providing that if SMO closed, the land could only be used for parks, open space, recreational, educational, and/or cultural purposes, absent a public vote. </a:t>
            </a:r>
          </a:p>
        </p:txBody>
      </p:sp>
      <p:pic>
        <p:nvPicPr>
          <p:cNvPr id="6" name="Picture 5">
            <a:extLst>
              <a:ext uri="{FF2B5EF4-FFF2-40B4-BE49-F238E27FC236}">
                <a16:creationId xmlns:a16="http://schemas.microsoft.com/office/drawing/2014/main" id="{AA6B4C41-B513-774D-9EC4-78C1CAD6E896}"/>
              </a:ext>
            </a:extLst>
          </p:cNvPr>
          <p:cNvPicPr>
            <a:picLocks noChangeAspect="1"/>
          </p:cNvPicPr>
          <p:nvPr/>
        </p:nvPicPr>
        <p:blipFill>
          <a:blip r:embed="rId2"/>
          <a:stretch>
            <a:fillRect/>
          </a:stretch>
        </p:blipFill>
        <p:spPr>
          <a:xfrm>
            <a:off x="387350" y="2799894"/>
            <a:ext cx="5443140" cy="3349625"/>
          </a:xfrm>
          <a:prstGeom prst="rect">
            <a:avLst/>
          </a:prstGeom>
        </p:spPr>
      </p:pic>
      <p:pic>
        <p:nvPicPr>
          <p:cNvPr id="8" name="Picture 7">
            <a:extLst>
              <a:ext uri="{FF2B5EF4-FFF2-40B4-BE49-F238E27FC236}">
                <a16:creationId xmlns:a16="http://schemas.microsoft.com/office/drawing/2014/main" id="{7E1EFF5E-E97B-714E-A61D-27F43CC33164}"/>
              </a:ext>
            </a:extLst>
          </p:cNvPr>
          <p:cNvPicPr>
            <a:picLocks noChangeAspect="1"/>
          </p:cNvPicPr>
          <p:nvPr/>
        </p:nvPicPr>
        <p:blipFill>
          <a:blip r:embed="rId3"/>
          <a:stretch>
            <a:fillRect/>
          </a:stretch>
        </p:blipFill>
        <p:spPr>
          <a:xfrm>
            <a:off x="6761808" y="2799894"/>
            <a:ext cx="5042842" cy="3349625"/>
          </a:xfrm>
          <a:prstGeom prst="rect">
            <a:avLst/>
          </a:prstGeom>
        </p:spPr>
      </p:pic>
    </p:spTree>
    <p:extLst>
      <p:ext uri="{BB962C8B-B14F-4D97-AF65-F5344CB8AC3E}">
        <p14:creationId xmlns:p14="http://schemas.microsoft.com/office/powerpoint/2010/main" val="2111439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35</a:t>
            </a:fld>
            <a:endParaRPr lang="en-US"/>
          </a:p>
        </p:txBody>
      </p:sp>
      <p:sp>
        <p:nvSpPr>
          <p:cNvPr id="3" name="TextBox 2">
            <a:extLst>
              <a:ext uri="{FF2B5EF4-FFF2-40B4-BE49-F238E27FC236}">
                <a16:creationId xmlns:a16="http://schemas.microsoft.com/office/drawing/2014/main" id="{ECC818CB-692D-0441-8D3A-7285D1BCBD8F}"/>
              </a:ext>
            </a:extLst>
          </p:cNvPr>
          <p:cNvSpPr txBox="1"/>
          <p:nvPr/>
        </p:nvSpPr>
        <p:spPr>
          <a:xfrm>
            <a:off x="0" y="136525"/>
            <a:ext cx="5300663" cy="6555641"/>
          </a:xfrm>
          <a:prstGeom prst="rect">
            <a:avLst/>
          </a:prstGeom>
          <a:noFill/>
        </p:spPr>
        <p:txBody>
          <a:bodyPr wrap="square" rtlCol="0">
            <a:spAutoFit/>
          </a:bodyPr>
          <a:lstStyle/>
          <a:p>
            <a:pPr algn="ctr"/>
            <a:r>
              <a:rPr lang="en-US" sz="2800" b="1" dirty="0"/>
              <a:t>2014</a:t>
            </a:r>
          </a:p>
          <a:p>
            <a:pPr algn="ctr"/>
            <a:endParaRPr lang="en-US" sz="2800" dirty="0"/>
          </a:p>
          <a:p>
            <a:pPr algn="ctr"/>
            <a:r>
              <a:rPr lang="en-US" sz="2800" dirty="0"/>
              <a:t>The City’s quiet title action and its reversal and remand began a new series of administrative and judicial actions over SMO’s closure. </a:t>
            </a:r>
          </a:p>
          <a:p>
            <a:pPr algn="ctr"/>
            <a:r>
              <a:rPr lang="en-US" sz="2800" dirty="0"/>
              <a:t>The NBAA, the AOPA, and airport tenants and users filed a “part 16 complaint” with the FAA against the City regarding the City’s position that under the 1984 Agreement its Airport Improvement Program (AIP) grant obligations ended after July 1, 2015.</a:t>
            </a:r>
          </a:p>
        </p:txBody>
      </p:sp>
      <p:sp>
        <p:nvSpPr>
          <p:cNvPr id="5" name="Cloud Callout 4">
            <a:extLst>
              <a:ext uri="{FF2B5EF4-FFF2-40B4-BE49-F238E27FC236}">
                <a16:creationId xmlns:a16="http://schemas.microsoft.com/office/drawing/2014/main" id="{053E3203-C1FC-184B-A9D7-B19EF4D12623}"/>
              </a:ext>
            </a:extLst>
          </p:cNvPr>
          <p:cNvSpPr/>
          <p:nvPr/>
        </p:nvSpPr>
        <p:spPr>
          <a:xfrm>
            <a:off x="5460207" y="1008062"/>
            <a:ext cx="1431132" cy="1763713"/>
          </a:xfrm>
          <a:prstGeom prst="cloudCallout">
            <a:avLst>
              <a:gd name="adj1" fmla="val -70944"/>
              <a:gd name="adj2" fmla="val -88879"/>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sz="2000" dirty="0"/>
              <a:t>14 C.F.R. pt. 16</a:t>
            </a:r>
          </a:p>
        </p:txBody>
      </p:sp>
      <p:pic>
        <p:nvPicPr>
          <p:cNvPr id="7" name="Picture 6">
            <a:extLst>
              <a:ext uri="{FF2B5EF4-FFF2-40B4-BE49-F238E27FC236}">
                <a16:creationId xmlns:a16="http://schemas.microsoft.com/office/drawing/2014/main" id="{F07B572C-1271-A740-BDF0-1223B52E06A4}"/>
              </a:ext>
            </a:extLst>
          </p:cNvPr>
          <p:cNvPicPr>
            <a:picLocks noChangeAspect="1"/>
          </p:cNvPicPr>
          <p:nvPr/>
        </p:nvPicPr>
        <p:blipFill>
          <a:blip r:embed="rId2"/>
          <a:stretch>
            <a:fillRect/>
          </a:stretch>
        </p:blipFill>
        <p:spPr>
          <a:xfrm>
            <a:off x="7050883" y="71161"/>
            <a:ext cx="5141117" cy="6300768"/>
          </a:xfrm>
          <a:prstGeom prst="rect">
            <a:avLst/>
          </a:prstGeom>
        </p:spPr>
      </p:pic>
      <p:pic>
        <p:nvPicPr>
          <p:cNvPr id="8" name="Picture 7">
            <a:extLst>
              <a:ext uri="{FF2B5EF4-FFF2-40B4-BE49-F238E27FC236}">
                <a16:creationId xmlns:a16="http://schemas.microsoft.com/office/drawing/2014/main" id="{7CEA9C41-1C0F-DA42-B5CC-015076BC06B4}"/>
              </a:ext>
            </a:extLst>
          </p:cNvPr>
          <p:cNvPicPr>
            <a:picLocks noChangeAspect="1"/>
          </p:cNvPicPr>
          <p:nvPr/>
        </p:nvPicPr>
        <p:blipFill>
          <a:blip r:embed="rId3"/>
          <a:stretch>
            <a:fillRect/>
          </a:stretch>
        </p:blipFill>
        <p:spPr>
          <a:xfrm>
            <a:off x="4898553" y="4483556"/>
            <a:ext cx="2050836" cy="622300"/>
          </a:xfrm>
          <a:prstGeom prst="rect">
            <a:avLst/>
          </a:prstGeom>
        </p:spPr>
      </p:pic>
      <p:pic>
        <p:nvPicPr>
          <p:cNvPr id="9" name="Picture 8">
            <a:extLst>
              <a:ext uri="{FF2B5EF4-FFF2-40B4-BE49-F238E27FC236}">
                <a16:creationId xmlns:a16="http://schemas.microsoft.com/office/drawing/2014/main" id="{E5B27ABD-1ACC-C247-AA1E-F043B232D3A5}"/>
              </a:ext>
            </a:extLst>
          </p:cNvPr>
          <p:cNvPicPr>
            <a:picLocks noChangeAspect="1"/>
          </p:cNvPicPr>
          <p:nvPr/>
        </p:nvPicPr>
        <p:blipFill>
          <a:blip r:embed="rId4"/>
          <a:stretch>
            <a:fillRect/>
          </a:stretch>
        </p:blipFill>
        <p:spPr>
          <a:xfrm>
            <a:off x="5300663" y="3388528"/>
            <a:ext cx="1372704" cy="835824"/>
          </a:xfrm>
          <a:prstGeom prst="rect">
            <a:avLst/>
          </a:prstGeom>
        </p:spPr>
      </p:pic>
    </p:spTree>
    <p:extLst>
      <p:ext uri="{BB962C8B-B14F-4D97-AF65-F5344CB8AC3E}">
        <p14:creationId xmlns:p14="http://schemas.microsoft.com/office/powerpoint/2010/main" val="3775184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36</a:t>
            </a:fld>
            <a:endParaRPr lang="en-US"/>
          </a:p>
        </p:txBody>
      </p:sp>
      <p:sp>
        <p:nvSpPr>
          <p:cNvPr id="4" name="TextBox 3">
            <a:extLst>
              <a:ext uri="{FF2B5EF4-FFF2-40B4-BE49-F238E27FC236}">
                <a16:creationId xmlns:a16="http://schemas.microsoft.com/office/drawing/2014/main" id="{C1188D32-D6AD-C947-8D41-E910CF90540D}"/>
              </a:ext>
            </a:extLst>
          </p:cNvPr>
          <p:cNvSpPr txBox="1"/>
          <p:nvPr/>
        </p:nvSpPr>
        <p:spPr>
          <a:xfrm>
            <a:off x="6997147" y="355324"/>
            <a:ext cx="5101465" cy="6678751"/>
          </a:xfrm>
          <a:prstGeom prst="rect">
            <a:avLst/>
          </a:prstGeom>
          <a:noFill/>
        </p:spPr>
        <p:txBody>
          <a:bodyPr wrap="square" rtlCol="0">
            <a:spAutoFit/>
          </a:bodyPr>
          <a:lstStyle/>
          <a:p>
            <a:pPr algn="ctr"/>
            <a:r>
              <a:rPr lang="en-US" sz="2800" dirty="0"/>
              <a:t>When airports receive Federal grant funds or the transfer of Federal property for airport purposes, their owners or sponsors must accept certain obligations and conditions. </a:t>
            </a:r>
          </a:p>
          <a:p>
            <a:pPr algn="ctr"/>
            <a:r>
              <a:rPr lang="en-US" sz="2800" dirty="0"/>
              <a:t>These obligations may be incurred by contract (</a:t>
            </a:r>
            <a:r>
              <a:rPr lang="en-US" sz="2800" dirty="0">
                <a:hlinkClick r:id="rId2" tooltip="Grant Assurances"/>
              </a:rPr>
              <a:t>Grant Assurances</a:t>
            </a:r>
            <a:r>
              <a:rPr lang="en-US" sz="2800" dirty="0"/>
              <a:t>) or by restrictive covenants in property deeds. </a:t>
            </a:r>
          </a:p>
          <a:p>
            <a:pPr algn="ctr"/>
            <a:r>
              <a:rPr lang="en-US" sz="2800" dirty="0"/>
              <a:t>Anyone concerned about an airport's compliance with these obligations may file informal or formal complaints with FAA.</a:t>
            </a:r>
          </a:p>
          <a:p>
            <a:br>
              <a:rPr lang="en-US" dirty="0"/>
            </a:br>
            <a:endParaRPr lang="en-US" dirty="0"/>
          </a:p>
        </p:txBody>
      </p:sp>
      <p:pic>
        <p:nvPicPr>
          <p:cNvPr id="8" name="Picture 7">
            <a:extLst>
              <a:ext uri="{FF2B5EF4-FFF2-40B4-BE49-F238E27FC236}">
                <a16:creationId xmlns:a16="http://schemas.microsoft.com/office/drawing/2014/main" id="{EFA77E0B-4666-0746-BD2E-E39AF007E420}"/>
              </a:ext>
            </a:extLst>
          </p:cNvPr>
          <p:cNvPicPr>
            <a:picLocks noChangeAspect="1"/>
          </p:cNvPicPr>
          <p:nvPr/>
        </p:nvPicPr>
        <p:blipFill>
          <a:blip r:embed="rId3"/>
          <a:stretch>
            <a:fillRect/>
          </a:stretch>
        </p:blipFill>
        <p:spPr>
          <a:xfrm>
            <a:off x="1343549" y="0"/>
            <a:ext cx="4935292" cy="6858000"/>
          </a:xfrm>
          <a:prstGeom prst="rect">
            <a:avLst/>
          </a:prstGeom>
        </p:spPr>
      </p:pic>
    </p:spTree>
    <p:extLst>
      <p:ext uri="{BB962C8B-B14F-4D97-AF65-F5344CB8AC3E}">
        <p14:creationId xmlns:p14="http://schemas.microsoft.com/office/powerpoint/2010/main" val="2465104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37</a:t>
            </a:fld>
            <a:endParaRPr lang="en-US"/>
          </a:p>
        </p:txBody>
      </p:sp>
      <p:pic>
        <p:nvPicPr>
          <p:cNvPr id="7" name="Picture 6">
            <a:extLst>
              <a:ext uri="{FF2B5EF4-FFF2-40B4-BE49-F238E27FC236}">
                <a16:creationId xmlns:a16="http://schemas.microsoft.com/office/drawing/2014/main" id="{018EFF0C-9D06-A14A-9F3D-5B7C9611F3DB}"/>
              </a:ext>
            </a:extLst>
          </p:cNvPr>
          <p:cNvPicPr>
            <a:picLocks noChangeAspect="1"/>
          </p:cNvPicPr>
          <p:nvPr/>
        </p:nvPicPr>
        <p:blipFill>
          <a:blip r:embed="rId2"/>
          <a:stretch>
            <a:fillRect/>
          </a:stretch>
        </p:blipFill>
        <p:spPr>
          <a:xfrm>
            <a:off x="2352476" y="0"/>
            <a:ext cx="7831601" cy="6858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40137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38</a:t>
            </a:fld>
            <a:endParaRPr lang="en-US"/>
          </a:p>
        </p:txBody>
      </p:sp>
      <p:sp>
        <p:nvSpPr>
          <p:cNvPr id="5" name="TextBox 4">
            <a:extLst>
              <a:ext uri="{FF2B5EF4-FFF2-40B4-BE49-F238E27FC236}">
                <a16:creationId xmlns:a16="http://schemas.microsoft.com/office/drawing/2014/main" id="{CD706DE8-123A-8F46-8D28-D0A486D00D6C}"/>
              </a:ext>
            </a:extLst>
          </p:cNvPr>
          <p:cNvSpPr txBox="1"/>
          <p:nvPr/>
        </p:nvSpPr>
        <p:spPr>
          <a:xfrm>
            <a:off x="318052" y="432038"/>
            <a:ext cx="3578087" cy="5693866"/>
          </a:xfrm>
          <a:prstGeom prst="rect">
            <a:avLst/>
          </a:prstGeom>
          <a:noFill/>
        </p:spPr>
        <p:txBody>
          <a:bodyPr wrap="square" rtlCol="0">
            <a:spAutoFit/>
          </a:bodyPr>
          <a:lstStyle/>
          <a:p>
            <a:pPr algn="ctr"/>
            <a:r>
              <a:rPr lang="en-US" sz="2800" b="1" dirty="0"/>
              <a:t>2014</a:t>
            </a:r>
          </a:p>
          <a:p>
            <a:pPr algn="ctr"/>
            <a:endParaRPr lang="en-US" sz="2800" dirty="0"/>
          </a:p>
          <a:p>
            <a:pPr algn="ctr"/>
            <a:r>
              <a:rPr lang="en-US" sz="2800" dirty="0"/>
              <a:t>In response, the FAA issued a director’s determination that the City’s grant assurance obligations remained effective until August 27, 2023.</a:t>
            </a:r>
          </a:p>
          <a:p>
            <a:pPr algn="ctr"/>
            <a:endParaRPr lang="en-US" sz="2800" dirty="0"/>
          </a:p>
          <a:p>
            <a:pPr algn="ctr"/>
            <a:r>
              <a:rPr lang="en-US" sz="2800" dirty="0"/>
              <a:t>The FAA’s final decision upheld that determination.</a:t>
            </a:r>
          </a:p>
        </p:txBody>
      </p:sp>
      <p:pic>
        <p:nvPicPr>
          <p:cNvPr id="6" name="Picture 5">
            <a:extLst>
              <a:ext uri="{FF2B5EF4-FFF2-40B4-BE49-F238E27FC236}">
                <a16:creationId xmlns:a16="http://schemas.microsoft.com/office/drawing/2014/main" id="{176D02F6-AEC1-6C4C-AAA7-3899A24281DD}"/>
              </a:ext>
            </a:extLst>
          </p:cNvPr>
          <p:cNvPicPr>
            <a:picLocks noChangeAspect="1"/>
          </p:cNvPicPr>
          <p:nvPr/>
        </p:nvPicPr>
        <p:blipFill>
          <a:blip r:embed="rId2"/>
          <a:stretch>
            <a:fillRect/>
          </a:stretch>
        </p:blipFill>
        <p:spPr>
          <a:xfrm>
            <a:off x="4293704" y="177800"/>
            <a:ext cx="7898296" cy="6202343"/>
          </a:xfrm>
          <a:prstGeom prst="rect">
            <a:avLst/>
          </a:prstGeom>
        </p:spPr>
      </p:pic>
    </p:spTree>
    <p:extLst>
      <p:ext uri="{BB962C8B-B14F-4D97-AF65-F5344CB8AC3E}">
        <p14:creationId xmlns:p14="http://schemas.microsoft.com/office/powerpoint/2010/main" val="1623561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39</a:t>
            </a:fld>
            <a:endParaRPr lang="en-US"/>
          </a:p>
        </p:txBody>
      </p:sp>
      <p:sp>
        <p:nvSpPr>
          <p:cNvPr id="5" name="TextBox 4">
            <a:extLst>
              <a:ext uri="{FF2B5EF4-FFF2-40B4-BE49-F238E27FC236}">
                <a16:creationId xmlns:a16="http://schemas.microsoft.com/office/drawing/2014/main" id="{CD706DE8-123A-8F46-8D28-D0A486D00D6C}"/>
              </a:ext>
            </a:extLst>
          </p:cNvPr>
          <p:cNvSpPr txBox="1"/>
          <p:nvPr/>
        </p:nvSpPr>
        <p:spPr>
          <a:xfrm>
            <a:off x="53546" y="0"/>
            <a:ext cx="12084908" cy="6863417"/>
          </a:xfrm>
          <a:prstGeom prst="rect">
            <a:avLst/>
          </a:prstGeom>
          <a:noFill/>
        </p:spPr>
        <p:txBody>
          <a:bodyPr wrap="square" rtlCol="0">
            <a:spAutoFit/>
          </a:bodyPr>
          <a:lstStyle/>
          <a:p>
            <a:pPr algn="ctr"/>
            <a:r>
              <a:rPr lang="en-US" sz="2200" dirty="0"/>
              <a:t>In another part 16 complaint, several Airport users, individuals, and business tenants alleged that the City was unlawfully “squeezing” rates and charges, imposing “burdensome operational and lease restrictions,” and engaging in revenue diversion, all as part of its plan to close SMO.</a:t>
            </a:r>
          </a:p>
          <a:p>
            <a:pPr algn="ctr"/>
            <a:endParaRPr lang="en-US" sz="2200" dirty="0"/>
          </a:p>
          <a:p>
            <a:pPr algn="ctr"/>
            <a:r>
              <a:rPr lang="en-US" sz="2200" dirty="0"/>
              <a:t>Atlantic Aviation, a fixed-base operator (FBO), alleged that its lease had expired June 30, 2015, without offer of a new lease. It contended that the City was seeking to take over FBO services and limit fuel sales and other services as part of a plan to close SMO in violation of the City’s federal obligations.</a:t>
            </a:r>
          </a:p>
          <a:p>
            <a:pPr algn="ctr"/>
            <a:r>
              <a:rPr lang="en-US" sz="2200" dirty="0"/>
              <a:t>Justice Aviation, a flight school and aircraft rental business, filed its own part 16 complaint, also alleging that its lease had expired June 30, 2015, and that the City was not offering or negotiating new leases with aeronautical tenants.</a:t>
            </a:r>
          </a:p>
          <a:p>
            <a:pPr algn="ctr"/>
            <a:endParaRPr lang="en-US" sz="2200" dirty="0"/>
          </a:p>
          <a:p>
            <a:pPr algn="ctr"/>
            <a:endParaRPr lang="en-US" sz="2200" dirty="0"/>
          </a:p>
          <a:p>
            <a:pPr algn="ctr"/>
            <a:endParaRPr lang="en-US" sz="2200" dirty="0"/>
          </a:p>
          <a:p>
            <a:pPr algn="ctr"/>
            <a:endParaRPr lang="en-US" sz="2200" dirty="0"/>
          </a:p>
          <a:p>
            <a:pPr algn="ctr"/>
            <a:r>
              <a:rPr lang="en-US" sz="2200" dirty="0"/>
              <a:t>Justice Aviation also filed a complaint in federal court, setting forth essentially the same allegations and claims.</a:t>
            </a:r>
          </a:p>
          <a:p>
            <a:pPr algn="ctr"/>
            <a:r>
              <a:rPr lang="en-US" sz="2200" dirty="0"/>
              <a:t>American Flyers, which operated a flight school and provided hangar and tie-down rentals and self-fueling, challenged the City’s 30-day notice to vacate as violating FAA grant assurances, which require airports to operate for the benefit of the public, without exclusive rights. American Flyers also alleged that the City had violated the 1948 instrument of transfer. </a:t>
            </a:r>
          </a:p>
        </p:txBody>
      </p:sp>
      <p:pic>
        <p:nvPicPr>
          <p:cNvPr id="6" name="Picture 5">
            <a:extLst>
              <a:ext uri="{FF2B5EF4-FFF2-40B4-BE49-F238E27FC236}">
                <a16:creationId xmlns:a16="http://schemas.microsoft.com/office/drawing/2014/main" id="{83351352-BF7C-E444-905B-9B5C55E0CBED}"/>
              </a:ext>
            </a:extLst>
          </p:cNvPr>
          <p:cNvPicPr>
            <a:picLocks noChangeAspect="1"/>
          </p:cNvPicPr>
          <p:nvPr/>
        </p:nvPicPr>
        <p:blipFill>
          <a:blip r:embed="rId2"/>
          <a:stretch>
            <a:fillRect/>
          </a:stretch>
        </p:blipFill>
        <p:spPr>
          <a:xfrm>
            <a:off x="894246" y="3429000"/>
            <a:ext cx="1941720" cy="1194905"/>
          </a:xfrm>
          <a:prstGeom prst="rect">
            <a:avLst/>
          </a:prstGeom>
        </p:spPr>
      </p:pic>
      <p:pic>
        <p:nvPicPr>
          <p:cNvPr id="8" name="Picture 7">
            <a:extLst>
              <a:ext uri="{FF2B5EF4-FFF2-40B4-BE49-F238E27FC236}">
                <a16:creationId xmlns:a16="http://schemas.microsoft.com/office/drawing/2014/main" id="{3B0F69DB-2026-F84F-981A-743EE55F827D}"/>
              </a:ext>
            </a:extLst>
          </p:cNvPr>
          <p:cNvPicPr>
            <a:picLocks noChangeAspect="1"/>
          </p:cNvPicPr>
          <p:nvPr/>
        </p:nvPicPr>
        <p:blipFill>
          <a:blip r:embed="rId3"/>
          <a:stretch>
            <a:fillRect/>
          </a:stretch>
        </p:blipFill>
        <p:spPr>
          <a:xfrm>
            <a:off x="8783430" y="3448319"/>
            <a:ext cx="2570370" cy="1214224"/>
          </a:xfrm>
          <a:prstGeom prst="rect">
            <a:avLst/>
          </a:prstGeom>
        </p:spPr>
      </p:pic>
      <p:pic>
        <p:nvPicPr>
          <p:cNvPr id="10" name="Picture 9">
            <a:extLst>
              <a:ext uri="{FF2B5EF4-FFF2-40B4-BE49-F238E27FC236}">
                <a16:creationId xmlns:a16="http://schemas.microsoft.com/office/drawing/2014/main" id="{FAB71CB2-D975-C349-8E69-70677CF63070}"/>
              </a:ext>
            </a:extLst>
          </p:cNvPr>
          <p:cNvPicPr>
            <a:picLocks noChangeAspect="1"/>
          </p:cNvPicPr>
          <p:nvPr/>
        </p:nvPicPr>
        <p:blipFill>
          <a:blip r:embed="rId4"/>
          <a:stretch>
            <a:fillRect/>
          </a:stretch>
        </p:blipFill>
        <p:spPr>
          <a:xfrm>
            <a:off x="3155860" y="3609550"/>
            <a:ext cx="5292408" cy="891761"/>
          </a:xfrm>
          <a:prstGeom prst="rect">
            <a:avLst/>
          </a:prstGeom>
        </p:spPr>
      </p:pic>
    </p:spTree>
    <p:extLst>
      <p:ext uri="{BB962C8B-B14F-4D97-AF65-F5344CB8AC3E}">
        <p14:creationId xmlns:p14="http://schemas.microsoft.com/office/powerpoint/2010/main" val="83764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ED510-E195-6548-A21E-814EB63D1604}"/>
              </a:ext>
            </a:extLst>
          </p:cNvPr>
          <p:cNvPicPr>
            <a:picLocks noChangeAspect="1"/>
          </p:cNvPicPr>
          <p:nvPr/>
        </p:nvPicPr>
        <p:blipFill>
          <a:blip r:embed="rId2"/>
          <a:stretch>
            <a:fillRect/>
          </a:stretch>
        </p:blipFill>
        <p:spPr>
          <a:xfrm>
            <a:off x="0" y="0"/>
            <a:ext cx="5041894" cy="3361263"/>
          </a:xfrm>
          <a:prstGeom prst="rect">
            <a:avLst/>
          </a:prstGeom>
        </p:spPr>
      </p:pic>
      <p:sp>
        <p:nvSpPr>
          <p:cNvPr id="4" name="TextBox 3">
            <a:extLst>
              <a:ext uri="{FF2B5EF4-FFF2-40B4-BE49-F238E27FC236}">
                <a16:creationId xmlns:a16="http://schemas.microsoft.com/office/drawing/2014/main" id="{6C374338-8C2B-0B41-88D7-25B6D80F506A}"/>
              </a:ext>
            </a:extLst>
          </p:cNvPr>
          <p:cNvSpPr txBox="1"/>
          <p:nvPr/>
        </p:nvSpPr>
        <p:spPr>
          <a:xfrm>
            <a:off x="5461686" y="0"/>
            <a:ext cx="6730314" cy="2677656"/>
          </a:xfrm>
          <a:prstGeom prst="rect">
            <a:avLst/>
          </a:prstGeom>
          <a:noFill/>
        </p:spPr>
        <p:txBody>
          <a:bodyPr wrap="square" rtlCol="0">
            <a:spAutoFit/>
          </a:bodyPr>
          <a:lstStyle/>
          <a:p>
            <a:r>
              <a:rPr lang="en-US" sz="2800" b="1" dirty="0"/>
              <a:t>1917</a:t>
            </a:r>
            <a:r>
              <a:rPr lang="en-US" sz="2800" dirty="0"/>
              <a:t>: Born as a landing strip</a:t>
            </a:r>
          </a:p>
          <a:p>
            <a:endParaRPr lang="en-US" sz="2800" dirty="0"/>
          </a:p>
          <a:p>
            <a:r>
              <a:rPr lang="en-US" sz="2800" b="1" dirty="0"/>
              <a:t>1919</a:t>
            </a:r>
            <a:r>
              <a:rPr lang="en-US" sz="2800" dirty="0"/>
              <a:t>: Became Clover Field and Douglas Aircraft Company began producing civilian and military aircraft there</a:t>
            </a:r>
          </a:p>
          <a:p>
            <a:endParaRPr lang="en-US" sz="2800" dirty="0"/>
          </a:p>
        </p:txBody>
      </p:sp>
      <p:pic>
        <p:nvPicPr>
          <p:cNvPr id="6" name="Picture 5">
            <a:extLst>
              <a:ext uri="{FF2B5EF4-FFF2-40B4-BE49-F238E27FC236}">
                <a16:creationId xmlns:a16="http://schemas.microsoft.com/office/drawing/2014/main" id="{F006FF5B-44E6-A64F-B343-040BE43CC1B3}"/>
              </a:ext>
            </a:extLst>
          </p:cNvPr>
          <p:cNvPicPr>
            <a:picLocks noChangeAspect="1"/>
          </p:cNvPicPr>
          <p:nvPr/>
        </p:nvPicPr>
        <p:blipFill>
          <a:blip r:embed="rId3"/>
          <a:stretch>
            <a:fillRect/>
          </a:stretch>
        </p:blipFill>
        <p:spPr>
          <a:xfrm>
            <a:off x="7533503" y="3410712"/>
            <a:ext cx="4658497" cy="3447288"/>
          </a:xfrm>
          <a:prstGeom prst="rect">
            <a:avLst/>
          </a:prstGeom>
        </p:spPr>
      </p:pic>
      <p:pic>
        <p:nvPicPr>
          <p:cNvPr id="8" name="Picture 7">
            <a:extLst>
              <a:ext uri="{FF2B5EF4-FFF2-40B4-BE49-F238E27FC236}">
                <a16:creationId xmlns:a16="http://schemas.microsoft.com/office/drawing/2014/main" id="{BA448530-B22B-5347-AA8C-774319ABE4C0}"/>
              </a:ext>
            </a:extLst>
          </p:cNvPr>
          <p:cNvPicPr>
            <a:picLocks noChangeAspect="1"/>
          </p:cNvPicPr>
          <p:nvPr/>
        </p:nvPicPr>
        <p:blipFill>
          <a:blip r:embed="rId4"/>
          <a:stretch>
            <a:fillRect/>
          </a:stretch>
        </p:blipFill>
        <p:spPr>
          <a:xfrm>
            <a:off x="8262722" y="1966747"/>
            <a:ext cx="3377343" cy="1394516"/>
          </a:xfrm>
          <a:prstGeom prst="rect">
            <a:avLst/>
          </a:prstGeom>
        </p:spPr>
      </p:pic>
      <p:sp>
        <p:nvSpPr>
          <p:cNvPr id="2" name="Slide Number Placeholder 1">
            <a:extLst>
              <a:ext uri="{FF2B5EF4-FFF2-40B4-BE49-F238E27FC236}">
                <a16:creationId xmlns:a16="http://schemas.microsoft.com/office/drawing/2014/main" id="{FE1DEED9-72E6-AD47-AE5F-8C071031E606}"/>
              </a:ext>
            </a:extLst>
          </p:cNvPr>
          <p:cNvSpPr>
            <a:spLocks noGrp="1"/>
          </p:cNvSpPr>
          <p:nvPr>
            <p:ph type="sldNum" sz="quarter" idx="12"/>
          </p:nvPr>
        </p:nvSpPr>
        <p:spPr/>
        <p:txBody>
          <a:bodyPr/>
          <a:lstStyle/>
          <a:p>
            <a:fld id="{790E27E2-2B9C-574F-AC49-939AE55C7D77}" type="slidenum">
              <a:rPr lang="en-US" smtClean="0"/>
              <a:t>4</a:t>
            </a:fld>
            <a:endParaRPr lang="en-US"/>
          </a:p>
        </p:txBody>
      </p:sp>
      <p:sp>
        <p:nvSpPr>
          <p:cNvPr id="5" name="TextBox 4">
            <a:extLst>
              <a:ext uri="{FF2B5EF4-FFF2-40B4-BE49-F238E27FC236}">
                <a16:creationId xmlns:a16="http://schemas.microsoft.com/office/drawing/2014/main" id="{31F08692-F0D1-4E4F-AC38-269651CB68C1}"/>
              </a:ext>
            </a:extLst>
          </p:cNvPr>
          <p:cNvSpPr txBox="1"/>
          <p:nvPr/>
        </p:nvSpPr>
        <p:spPr>
          <a:xfrm>
            <a:off x="135924" y="3781168"/>
            <a:ext cx="7253417" cy="2954655"/>
          </a:xfrm>
          <a:prstGeom prst="rect">
            <a:avLst/>
          </a:prstGeom>
          <a:noFill/>
        </p:spPr>
        <p:txBody>
          <a:bodyPr wrap="square" rtlCol="0">
            <a:spAutoFit/>
          </a:bodyPr>
          <a:lstStyle/>
          <a:p>
            <a:r>
              <a:rPr lang="en-US" sz="2800" b="1" dirty="0"/>
              <a:t>1926</a:t>
            </a:r>
            <a:r>
              <a:rPr lang="en-US" sz="2800" dirty="0"/>
              <a:t>: City first acquired the land that is now part of SMO</a:t>
            </a:r>
          </a:p>
          <a:p>
            <a:endParaRPr lang="en-US" sz="2800" dirty="0"/>
          </a:p>
          <a:p>
            <a:r>
              <a:rPr lang="en-US" sz="2800" b="1" dirty="0"/>
              <a:t>1927</a:t>
            </a:r>
            <a:r>
              <a:rPr lang="en-US" sz="2800" dirty="0"/>
              <a:t>: City changed name of Clover Field to SMO</a:t>
            </a:r>
          </a:p>
          <a:p>
            <a:endParaRPr lang="en-US" sz="2800" dirty="0"/>
          </a:p>
          <a:p>
            <a:r>
              <a:rPr lang="en-US" sz="2800" b="1" dirty="0"/>
              <a:t>1927 – 1941</a:t>
            </a:r>
            <a:r>
              <a:rPr lang="en-US" sz="2800" dirty="0"/>
              <a:t>: City acquired adjacent parcels</a:t>
            </a:r>
          </a:p>
          <a:p>
            <a:endParaRPr lang="en-US" dirty="0"/>
          </a:p>
        </p:txBody>
      </p:sp>
    </p:spTree>
    <p:extLst>
      <p:ext uri="{BB962C8B-B14F-4D97-AF65-F5344CB8AC3E}">
        <p14:creationId xmlns:p14="http://schemas.microsoft.com/office/powerpoint/2010/main" val="3703565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40</a:t>
            </a:fld>
            <a:endParaRPr lang="en-US"/>
          </a:p>
        </p:txBody>
      </p:sp>
      <p:sp>
        <p:nvSpPr>
          <p:cNvPr id="5" name="TextBox 4">
            <a:extLst>
              <a:ext uri="{FF2B5EF4-FFF2-40B4-BE49-F238E27FC236}">
                <a16:creationId xmlns:a16="http://schemas.microsoft.com/office/drawing/2014/main" id="{CD706DE8-123A-8F46-8D28-D0A486D00D6C}"/>
              </a:ext>
            </a:extLst>
          </p:cNvPr>
          <p:cNvSpPr txBox="1"/>
          <p:nvPr/>
        </p:nvSpPr>
        <p:spPr>
          <a:xfrm>
            <a:off x="0" y="379871"/>
            <a:ext cx="12084908" cy="5632311"/>
          </a:xfrm>
          <a:prstGeom prst="rect">
            <a:avLst/>
          </a:prstGeom>
          <a:noFill/>
        </p:spPr>
        <p:txBody>
          <a:bodyPr wrap="square" rtlCol="0">
            <a:spAutoFit/>
          </a:bodyPr>
          <a:lstStyle/>
          <a:p>
            <a:pPr algn="ctr"/>
            <a:r>
              <a:rPr lang="en-US" sz="2400" dirty="0"/>
              <a:t>With these complaints pending, the FAA and the City, on January 30, 2017, entered into the stipulation and order/consent decree and settlement agreement in the quiet title action. </a:t>
            </a:r>
          </a:p>
          <a:p>
            <a:pPr algn="ctr"/>
            <a:r>
              <a:rPr lang="en-US" sz="2400" dirty="0"/>
              <a:t>Its stated purpose was to “resolve any and all claims of the City arising from the events giving rise to the allegations described in the Complaint . . . and in certain other proceedings between the parties.” </a:t>
            </a:r>
          </a:p>
          <a:p>
            <a:pPr algn="ctr"/>
            <a:endParaRPr lang="en-US" sz="2400" dirty="0"/>
          </a:p>
          <a:p>
            <a:pPr algn="ctr"/>
            <a:r>
              <a:rPr lang="en-US" sz="2400" dirty="0"/>
              <a:t>The settlement agreement provided that the City would operate SMO until </a:t>
            </a:r>
            <a:r>
              <a:rPr lang="en-US" sz="2400" b="1" dirty="0"/>
              <a:t>December 31, 2028</a:t>
            </a:r>
            <a:r>
              <a:rPr lang="en-US" sz="2400" dirty="0"/>
              <a:t>, unless the parties agreed to an earlier closure date, and maintain the runway at 3,500 feet (having planned to shorten it from 4,973 feet in order to reduce jet traffic). </a:t>
            </a:r>
          </a:p>
          <a:p>
            <a:pPr algn="ctr"/>
            <a:r>
              <a:rPr lang="en-US" sz="2400" dirty="0"/>
              <a:t>The City “may exercise its proprietary exclusive right to provide aeronautical services,” including fuel, and may request enhanced flight curfews from the FAA; it must provide leases for FBOs and aeronautical service providers on reasonable terms, as required by federal law.</a:t>
            </a:r>
          </a:p>
          <a:p>
            <a:pPr algn="ctr"/>
            <a:endParaRPr lang="en-US" sz="2400" dirty="0"/>
          </a:p>
          <a:p>
            <a:pPr algn="ctr"/>
            <a:r>
              <a:rPr lang="en-US" sz="2400" dirty="0"/>
              <a:t>On February 1, 2017, the Central District of California entered the stipulation with the settlement agreement as a formal consent decree. </a:t>
            </a:r>
          </a:p>
        </p:txBody>
      </p:sp>
    </p:spTree>
    <p:extLst>
      <p:ext uri="{BB962C8B-B14F-4D97-AF65-F5344CB8AC3E}">
        <p14:creationId xmlns:p14="http://schemas.microsoft.com/office/powerpoint/2010/main" val="3321728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2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E6E389-41A7-184B-9128-669A015EE22F}"/>
              </a:ext>
            </a:extLst>
          </p:cNvPr>
          <p:cNvSpPr/>
          <p:nvPr/>
        </p:nvSpPr>
        <p:spPr>
          <a:xfrm>
            <a:off x="228602" y="1309985"/>
            <a:ext cx="3971924" cy="2677656"/>
          </a:xfrm>
          <a:prstGeom prst="rect">
            <a:avLst/>
          </a:prstGeom>
        </p:spPr>
        <p:txBody>
          <a:bodyPr wrap="square">
            <a:spAutoFit/>
          </a:bodyPr>
          <a:lstStyle/>
          <a:p>
            <a:pPr algn="ctr"/>
            <a:r>
              <a:rPr lang="en-US" sz="2800" dirty="0">
                <a:solidFill>
                  <a:srgbClr val="211E1E"/>
                </a:solidFill>
              </a:rPr>
              <a:t>The February 1, 2017, consent decree was expected to finally resolve the myriad legal battles involving SMO, however litigation continues. </a:t>
            </a:r>
            <a:endParaRPr lang="en-US" sz="2800" dirty="0"/>
          </a:p>
        </p:txBody>
      </p:sp>
      <p:pic>
        <p:nvPicPr>
          <p:cNvPr id="4" name="Picture 3">
            <a:extLst>
              <a:ext uri="{FF2B5EF4-FFF2-40B4-BE49-F238E27FC236}">
                <a16:creationId xmlns:a16="http://schemas.microsoft.com/office/drawing/2014/main" id="{D3414DAA-B57A-EF41-94B8-07313EF21C06}"/>
              </a:ext>
            </a:extLst>
          </p:cNvPr>
          <p:cNvPicPr>
            <a:picLocks noChangeAspect="1"/>
          </p:cNvPicPr>
          <p:nvPr/>
        </p:nvPicPr>
        <p:blipFill>
          <a:blip r:embed="rId2"/>
          <a:stretch>
            <a:fillRect/>
          </a:stretch>
        </p:blipFill>
        <p:spPr>
          <a:xfrm>
            <a:off x="4469089" y="0"/>
            <a:ext cx="7494309" cy="6858000"/>
          </a:xfrm>
          <a:prstGeom prst="rect">
            <a:avLst/>
          </a:prstGeom>
          <a:gradFill>
            <a:gsLst>
              <a:gs pos="0">
                <a:schemeClr val="accent3">
                  <a:lumMod val="0"/>
                  <a:lumOff val="100000"/>
                </a:schemeClr>
              </a:gs>
              <a:gs pos="14000">
                <a:schemeClr val="accent3">
                  <a:lumMod val="0"/>
                  <a:lumOff val="100000"/>
                </a:schemeClr>
              </a:gs>
              <a:gs pos="100000">
                <a:schemeClr val="accent3">
                  <a:lumMod val="100000"/>
                </a:schemeClr>
              </a:gs>
            </a:gsLst>
            <a:path path="circle">
              <a:fillToRect l="50000" t="-80000" r="50000" b="180000"/>
            </a:path>
          </a:gradFill>
          <a:ln>
            <a:solidFill>
              <a:schemeClr val="accent1">
                <a:shade val="50000"/>
              </a:schemeClr>
            </a:solidFill>
          </a:ln>
        </p:spPr>
      </p:pic>
      <p:sp>
        <p:nvSpPr>
          <p:cNvPr id="3" name="Slide Number Placeholder 2">
            <a:extLst>
              <a:ext uri="{FF2B5EF4-FFF2-40B4-BE49-F238E27FC236}">
                <a16:creationId xmlns:a16="http://schemas.microsoft.com/office/drawing/2014/main" id="{D2669EA9-CBDA-4E4E-BA8A-1DCDA175EE3D}"/>
              </a:ext>
            </a:extLst>
          </p:cNvPr>
          <p:cNvSpPr>
            <a:spLocks noGrp="1"/>
          </p:cNvSpPr>
          <p:nvPr>
            <p:ph type="sldNum" sz="quarter" idx="12"/>
          </p:nvPr>
        </p:nvSpPr>
        <p:spPr/>
        <p:txBody>
          <a:bodyPr/>
          <a:lstStyle/>
          <a:p>
            <a:fld id="{790E27E2-2B9C-574F-AC49-939AE55C7D77}" type="slidenum">
              <a:rPr lang="en-US" smtClean="0"/>
              <a:t>41</a:t>
            </a:fld>
            <a:endParaRPr lang="en-US"/>
          </a:p>
        </p:txBody>
      </p:sp>
    </p:spTree>
    <p:extLst>
      <p:ext uri="{BB962C8B-B14F-4D97-AF65-F5344CB8AC3E}">
        <p14:creationId xmlns:p14="http://schemas.microsoft.com/office/powerpoint/2010/main" val="492891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42</a:t>
            </a:fld>
            <a:endParaRPr lang="en-US"/>
          </a:p>
        </p:txBody>
      </p:sp>
      <p:sp>
        <p:nvSpPr>
          <p:cNvPr id="5" name="TextBox 4">
            <a:extLst>
              <a:ext uri="{FF2B5EF4-FFF2-40B4-BE49-F238E27FC236}">
                <a16:creationId xmlns:a16="http://schemas.microsoft.com/office/drawing/2014/main" id="{CD706DE8-123A-8F46-8D28-D0A486D00D6C}"/>
              </a:ext>
            </a:extLst>
          </p:cNvPr>
          <p:cNvSpPr txBox="1"/>
          <p:nvPr/>
        </p:nvSpPr>
        <p:spPr>
          <a:xfrm>
            <a:off x="0" y="136525"/>
            <a:ext cx="12084908" cy="6740307"/>
          </a:xfrm>
          <a:prstGeom prst="rect">
            <a:avLst/>
          </a:prstGeom>
          <a:noFill/>
        </p:spPr>
        <p:txBody>
          <a:bodyPr wrap="square" rtlCol="0">
            <a:spAutoFit/>
          </a:bodyPr>
          <a:lstStyle/>
          <a:p>
            <a:pPr algn="ctr"/>
            <a:r>
              <a:rPr lang="en-US" sz="2400" dirty="0"/>
              <a:t>Stakeholders from opposing sides of the debate objected to the consent decree—to date without success. </a:t>
            </a:r>
          </a:p>
          <a:p>
            <a:pPr algn="ctr"/>
            <a:endParaRPr lang="en-US" sz="2400" dirty="0"/>
          </a:p>
          <a:p>
            <a:pPr algn="ctr"/>
            <a:r>
              <a:rPr lang="en-US" sz="2400" dirty="0"/>
              <a:t>For example, the district court dismissed a challenge based on California’s 1953 Brown Act, the California Constitution, and the Santa Monica City Charter, alleging violations of open meeting laws, the City’s conduct of a Saturday Council session, and discrepancies in or changes to the City’s posted notices of the meeting.</a:t>
            </a:r>
          </a:p>
          <a:p>
            <a:pPr algn="ctr"/>
            <a:endParaRPr lang="en-US" sz="2400" dirty="0"/>
          </a:p>
          <a:p>
            <a:pPr algn="ctr"/>
            <a:r>
              <a:rPr lang="en-US" sz="2400" dirty="0"/>
              <a:t>A private pilot filed a pro se action to invalidate the settlement and reverse the then planned construction to shorten the runway, but that action was dismissed. </a:t>
            </a:r>
          </a:p>
          <a:p>
            <a:pPr algn="ctr"/>
            <a:r>
              <a:rPr lang="en-US" sz="2400" dirty="0"/>
              <a:t>The NBAA and other aviation groups and businesses petitioned for review of the settlement agreement under the Administrative Procedure Act in the D.C. Circuit. </a:t>
            </a:r>
          </a:p>
          <a:p>
            <a:pPr algn="ctr"/>
            <a:endParaRPr lang="en-US" sz="2400" dirty="0"/>
          </a:p>
          <a:p>
            <a:pPr algn="ctr"/>
            <a:r>
              <a:rPr lang="en-US" sz="2400" dirty="0"/>
              <a:t>The court of appeals, however, found the settlement agreement to be integral to the consent decree, which was reviewable only in the Ninth Circuit, and denied the parties’ petition.</a:t>
            </a:r>
          </a:p>
          <a:p>
            <a:pPr algn="ctr"/>
            <a:r>
              <a:rPr lang="en-US" sz="2400" dirty="0"/>
              <a:t>Still pending, the NBAA and other parties challenged the FAA’s action in D.C. federal district court as violating multiple federal laws and in excess of its authority. </a:t>
            </a:r>
          </a:p>
          <a:p>
            <a:pPr algn="ctr"/>
            <a:endParaRPr lang="en-US" sz="2400" dirty="0"/>
          </a:p>
        </p:txBody>
      </p:sp>
    </p:spTree>
    <p:extLst>
      <p:ext uri="{BB962C8B-B14F-4D97-AF65-F5344CB8AC3E}">
        <p14:creationId xmlns:p14="http://schemas.microsoft.com/office/powerpoint/2010/main" val="2446118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6D1A5-CB04-F247-A6A3-5EDFCE051BFA}"/>
              </a:ext>
            </a:extLst>
          </p:cNvPr>
          <p:cNvSpPr>
            <a:spLocks noGrp="1"/>
          </p:cNvSpPr>
          <p:nvPr>
            <p:ph type="sldNum" sz="quarter" idx="12"/>
          </p:nvPr>
        </p:nvSpPr>
        <p:spPr/>
        <p:txBody>
          <a:bodyPr/>
          <a:lstStyle/>
          <a:p>
            <a:fld id="{790E27E2-2B9C-574F-AC49-939AE55C7D77}" type="slidenum">
              <a:rPr lang="en-US" smtClean="0"/>
              <a:t>43</a:t>
            </a:fld>
            <a:endParaRPr lang="en-US"/>
          </a:p>
        </p:txBody>
      </p:sp>
      <p:sp>
        <p:nvSpPr>
          <p:cNvPr id="5" name="TextBox 4">
            <a:extLst>
              <a:ext uri="{FF2B5EF4-FFF2-40B4-BE49-F238E27FC236}">
                <a16:creationId xmlns:a16="http://schemas.microsoft.com/office/drawing/2014/main" id="{CD706DE8-123A-8F46-8D28-D0A486D00D6C}"/>
              </a:ext>
            </a:extLst>
          </p:cNvPr>
          <p:cNvSpPr txBox="1"/>
          <p:nvPr/>
        </p:nvSpPr>
        <p:spPr>
          <a:xfrm>
            <a:off x="0" y="136525"/>
            <a:ext cx="12084908" cy="6555641"/>
          </a:xfrm>
          <a:prstGeom prst="rect">
            <a:avLst/>
          </a:prstGeom>
          <a:noFill/>
        </p:spPr>
        <p:txBody>
          <a:bodyPr wrap="square" rtlCol="0">
            <a:spAutoFit/>
          </a:bodyPr>
          <a:lstStyle/>
          <a:p>
            <a:pPr algn="ctr"/>
            <a:r>
              <a:rPr lang="en-US" sz="2800" dirty="0"/>
              <a:t>Uncertainty over the fate of SMO persists. The consent decree does not </a:t>
            </a:r>
            <a:r>
              <a:rPr lang="en-US" sz="2800" i="1" dirty="0"/>
              <a:t>require </a:t>
            </a:r>
            <a:r>
              <a:rPr lang="en-US" sz="2800" dirty="0"/>
              <a:t>the City to close SMO in 2028, but only to operate it until then. Given the legal principles that can be distilled from the complex litigation history at SMO, Airport supporters should work to elect City officials supportive of SMO and educate the community about its direct and indirect benefits</a:t>
            </a:r>
            <a:br>
              <a:rPr lang="en-US" sz="2800" dirty="0"/>
            </a:br>
            <a:r>
              <a:rPr lang="en-US" sz="2800" dirty="0"/>
              <a:t>to the community.</a:t>
            </a:r>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r>
              <a:rPr lang="en-US" sz="2800" dirty="0"/>
              <a:t>An economic impact study would be a strong step, as would a study of whether any continuing noise problems derive not from SMO but from other neighboring airports, particularly in light of FAA NextGen and SoCal Metroplex changes to commercial operations and flight paths. </a:t>
            </a:r>
          </a:p>
        </p:txBody>
      </p:sp>
      <p:pic>
        <p:nvPicPr>
          <p:cNvPr id="4" name="Picture 3">
            <a:extLst>
              <a:ext uri="{FF2B5EF4-FFF2-40B4-BE49-F238E27FC236}">
                <a16:creationId xmlns:a16="http://schemas.microsoft.com/office/drawing/2014/main" id="{AC1CD723-1127-BB42-8EC0-A8E86BAA41FC}"/>
              </a:ext>
            </a:extLst>
          </p:cNvPr>
          <p:cNvPicPr>
            <a:picLocks noChangeAspect="1"/>
          </p:cNvPicPr>
          <p:nvPr/>
        </p:nvPicPr>
        <p:blipFill>
          <a:blip r:embed="rId2"/>
          <a:stretch>
            <a:fillRect/>
          </a:stretch>
        </p:blipFill>
        <p:spPr>
          <a:xfrm>
            <a:off x="1066798" y="2372392"/>
            <a:ext cx="2763079" cy="2417694"/>
          </a:xfrm>
          <a:prstGeom prst="rect">
            <a:avLst/>
          </a:prstGeom>
        </p:spPr>
      </p:pic>
      <p:pic>
        <p:nvPicPr>
          <p:cNvPr id="7" name="Picture 6">
            <a:extLst>
              <a:ext uri="{FF2B5EF4-FFF2-40B4-BE49-F238E27FC236}">
                <a16:creationId xmlns:a16="http://schemas.microsoft.com/office/drawing/2014/main" id="{0B519713-119D-E24F-A691-F4CCA0888D78}"/>
              </a:ext>
            </a:extLst>
          </p:cNvPr>
          <p:cNvPicPr>
            <a:picLocks noChangeAspect="1"/>
          </p:cNvPicPr>
          <p:nvPr/>
        </p:nvPicPr>
        <p:blipFill>
          <a:blip r:embed="rId3"/>
          <a:stretch>
            <a:fillRect/>
          </a:stretch>
        </p:blipFill>
        <p:spPr>
          <a:xfrm>
            <a:off x="8162587" y="2375544"/>
            <a:ext cx="3211092" cy="2414542"/>
          </a:xfrm>
          <a:prstGeom prst="rect">
            <a:avLst/>
          </a:prstGeom>
        </p:spPr>
      </p:pic>
      <p:sp>
        <p:nvSpPr>
          <p:cNvPr id="8" name="Cloud Callout 7">
            <a:extLst>
              <a:ext uri="{FF2B5EF4-FFF2-40B4-BE49-F238E27FC236}">
                <a16:creationId xmlns:a16="http://schemas.microsoft.com/office/drawing/2014/main" id="{3DEB2DA4-BC29-534C-A918-D47DDF77A6FF}"/>
              </a:ext>
            </a:extLst>
          </p:cNvPr>
          <p:cNvSpPr/>
          <p:nvPr/>
        </p:nvSpPr>
        <p:spPr>
          <a:xfrm>
            <a:off x="4545496" y="3034748"/>
            <a:ext cx="2763078" cy="1139688"/>
          </a:xfrm>
          <a:prstGeom prst="cloudCallout">
            <a:avLst>
              <a:gd name="adj1" fmla="val -60641"/>
              <a:gd name="adj2" fmla="val 56667"/>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Park v. Airport</a:t>
            </a:r>
          </a:p>
        </p:txBody>
      </p:sp>
    </p:spTree>
    <p:extLst>
      <p:ext uri="{BB962C8B-B14F-4D97-AF65-F5344CB8AC3E}">
        <p14:creationId xmlns:p14="http://schemas.microsoft.com/office/powerpoint/2010/main" val="4096364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E2015-FA7B-3C41-B12B-3B021757DD75}"/>
              </a:ext>
            </a:extLst>
          </p:cNvPr>
          <p:cNvPicPr>
            <a:picLocks noChangeAspect="1"/>
          </p:cNvPicPr>
          <p:nvPr/>
        </p:nvPicPr>
        <p:blipFill>
          <a:blip r:embed="rId2"/>
          <a:stretch>
            <a:fillRect/>
          </a:stretch>
        </p:blipFill>
        <p:spPr>
          <a:xfrm>
            <a:off x="2330450" y="425450"/>
            <a:ext cx="7531100" cy="60071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DD0B6342-5CBE-4544-BD39-7EFE17C96F27}"/>
              </a:ext>
            </a:extLst>
          </p:cNvPr>
          <p:cNvSpPr>
            <a:spLocks noGrp="1"/>
          </p:cNvSpPr>
          <p:nvPr>
            <p:ph type="sldNum" sz="quarter" idx="12"/>
          </p:nvPr>
        </p:nvSpPr>
        <p:spPr/>
        <p:txBody>
          <a:bodyPr/>
          <a:lstStyle/>
          <a:p>
            <a:fld id="{790E27E2-2B9C-574F-AC49-939AE55C7D77}" type="slidenum">
              <a:rPr lang="en-US" smtClean="0"/>
              <a:t>5</a:t>
            </a:fld>
            <a:endParaRPr lang="en-US"/>
          </a:p>
        </p:txBody>
      </p:sp>
      <p:sp>
        <p:nvSpPr>
          <p:cNvPr id="9" name="Right Arrow 8">
            <a:extLst>
              <a:ext uri="{FF2B5EF4-FFF2-40B4-BE49-F238E27FC236}">
                <a16:creationId xmlns:a16="http://schemas.microsoft.com/office/drawing/2014/main" id="{1D3DCC41-E66F-E447-99AB-7E7F4567C7F1}"/>
              </a:ext>
            </a:extLst>
          </p:cNvPr>
          <p:cNvSpPr/>
          <p:nvPr/>
        </p:nvSpPr>
        <p:spPr>
          <a:xfrm>
            <a:off x="902043" y="6091881"/>
            <a:ext cx="1334530" cy="340669"/>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50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A016140A-2995-E749-9DAD-C4BED13F2D9D}"/>
              </a:ext>
            </a:extLst>
          </p:cNvPr>
          <p:cNvSpPr/>
          <p:nvPr/>
        </p:nvSpPr>
        <p:spPr>
          <a:xfrm>
            <a:off x="113528" y="102330"/>
            <a:ext cx="3447535" cy="2310713"/>
          </a:xfrm>
          <a:prstGeom prst="cloudCallout">
            <a:avLst>
              <a:gd name="adj1" fmla="val -40903"/>
              <a:gd name="adj2" fmla="val 90142"/>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t>December </a:t>
            </a:r>
            <a:r>
              <a:rPr lang="en-US" sz="2400" b="1" dirty="0"/>
              <a:t>1941</a:t>
            </a:r>
            <a:r>
              <a:rPr lang="en-US" sz="2400" dirty="0"/>
              <a:t>, the City entered into 2 leases</a:t>
            </a:r>
          </a:p>
        </p:txBody>
      </p:sp>
      <p:sp>
        <p:nvSpPr>
          <p:cNvPr id="5" name="Slide Number Placeholder 4">
            <a:extLst>
              <a:ext uri="{FF2B5EF4-FFF2-40B4-BE49-F238E27FC236}">
                <a16:creationId xmlns:a16="http://schemas.microsoft.com/office/drawing/2014/main" id="{C014D26A-EDFE-404B-A429-CAB20FF183BB}"/>
              </a:ext>
            </a:extLst>
          </p:cNvPr>
          <p:cNvSpPr>
            <a:spLocks noGrp="1"/>
          </p:cNvSpPr>
          <p:nvPr>
            <p:ph type="sldNum" sz="quarter" idx="12"/>
          </p:nvPr>
        </p:nvSpPr>
        <p:spPr/>
        <p:txBody>
          <a:bodyPr/>
          <a:lstStyle/>
          <a:p>
            <a:fld id="{790E27E2-2B9C-574F-AC49-939AE55C7D77}" type="slidenum">
              <a:rPr lang="en-US" smtClean="0"/>
              <a:t>6</a:t>
            </a:fld>
            <a:endParaRPr lang="en-US"/>
          </a:p>
        </p:txBody>
      </p:sp>
      <p:sp>
        <p:nvSpPr>
          <p:cNvPr id="7" name="Vertical Scroll 6">
            <a:extLst>
              <a:ext uri="{FF2B5EF4-FFF2-40B4-BE49-F238E27FC236}">
                <a16:creationId xmlns:a16="http://schemas.microsoft.com/office/drawing/2014/main" id="{99FE11A8-F4D4-2C46-B6C8-48AF9788AE4A}"/>
              </a:ext>
            </a:extLst>
          </p:cNvPr>
          <p:cNvSpPr/>
          <p:nvPr/>
        </p:nvSpPr>
        <p:spPr>
          <a:xfrm>
            <a:off x="3028949" y="1551107"/>
            <a:ext cx="4772025" cy="5034109"/>
          </a:xfrm>
          <a:prstGeom prst="verticalScroll">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a:solidFill>
                  <a:schemeClr val="accent1"/>
                </a:solidFill>
              </a:rPr>
              <a:t>Lease 1</a:t>
            </a:r>
          </a:p>
          <a:p>
            <a:pPr algn="ctr"/>
            <a:r>
              <a:rPr lang="en-US" sz="2400" dirty="0">
                <a:solidFill>
                  <a:schemeClr val="accent1"/>
                </a:solidFill>
              </a:rPr>
              <a:t>“Runway lease” </a:t>
            </a:r>
          </a:p>
          <a:p>
            <a:endParaRPr lang="en-US" sz="2400" dirty="0">
              <a:solidFill>
                <a:schemeClr val="accent1"/>
              </a:solidFill>
            </a:endParaRPr>
          </a:p>
          <a:p>
            <a:r>
              <a:rPr lang="en-US" sz="2400" dirty="0">
                <a:solidFill>
                  <a:schemeClr val="accent1"/>
                </a:solidFill>
              </a:rPr>
              <a:t>for 86 acres in the northerly part of the Airport, including the runways, for a term lasting until 12 months after the expiration of Proclamation 2487 </a:t>
            </a:r>
          </a:p>
        </p:txBody>
      </p:sp>
      <p:sp>
        <p:nvSpPr>
          <p:cNvPr id="8" name="Vertical Scroll 7">
            <a:extLst>
              <a:ext uri="{FF2B5EF4-FFF2-40B4-BE49-F238E27FC236}">
                <a16:creationId xmlns:a16="http://schemas.microsoft.com/office/drawing/2014/main" id="{3861BF18-DF6F-2045-AB1E-5A71838C64E9}"/>
              </a:ext>
            </a:extLst>
          </p:cNvPr>
          <p:cNvSpPr/>
          <p:nvPr/>
        </p:nvSpPr>
        <p:spPr>
          <a:xfrm>
            <a:off x="7799365" y="1551107"/>
            <a:ext cx="4279107" cy="4851547"/>
          </a:xfrm>
          <a:prstGeom prst="vertic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a:solidFill>
                  <a:schemeClr val="accent1"/>
                </a:solidFill>
              </a:rPr>
              <a:t>Lease 2</a:t>
            </a:r>
          </a:p>
          <a:p>
            <a:pPr algn="ctr"/>
            <a:r>
              <a:rPr lang="en-US" sz="2400" dirty="0">
                <a:solidFill>
                  <a:schemeClr val="accent1"/>
                </a:solidFill>
              </a:rPr>
              <a:t>“Golf course lease” </a:t>
            </a:r>
          </a:p>
          <a:p>
            <a:pPr algn="ctr"/>
            <a:endParaRPr lang="en-US" sz="2400" dirty="0">
              <a:solidFill>
                <a:schemeClr val="accent1"/>
              </a:solidFill>
            </a:endParaRPr>
          </a:p>
          <a:p>
            <a:r>
              <a:rPr lang="en-US" sz="2400" dirty="0">
                <a:solidFill>
                  <a:schemeClr val="accent1"/>
                </a:solidFill>
              </a:rPr>
              <a:t>for 83 acres to the south, for a term lasting until June 1943 with an option to extend on an annual basis to June 1947 </a:t>
            </a:r>
          </a:p>
        </p:txBody>
      </p:sp>
    </p:spTree>
    <p:extLst>
      <p:ext uri="{BB962C8B-B14F-4D97-AF65-F5344CB8AC3E}">
        <p14:creationId xmlns:p14="http://schemas.microsoft.com/office/powerpoint/2010/main" val="335491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374338-8C2B-0B41-88D7-25B6D80F506A}"/>
              </a:ext>
            </a:extLst>
          </p:cNvPr>
          <p:cNvSpPr txBox="1"/>
          <p:nvPr/>
        </p:nvSpPr>
        <p:spPr>
          <a:xfrm>
            <a:off x="8204886" y="1000897"/>
            <a:ext cx="3878786" cy="5170646"/>
          </a:xfrm>
          <a:prstGeom prst="rect">
            <a:avLst/>
          </a:prstGeom>
          <a:noFill/>
        </p:spPr>
        <p:txBody>
          <a:bodyPr wrap="square" rtlCol="0">
            <a:spAutoFit/>
          </a:bodyPr>
          <a:lstStyle/>
          <a:p>
            <a:pPr algn="ctr"/>
            <a:r>
              <a:rPr lang="en-US" sz="2400" dirty="0"/>
              <a:t>Douglas Aircraft Company built planes for the war effort, including the </a:t>
            </a:r>
            <a:r>
              <a:rPr lang="en-US" sz="2400" b="1" dirty="0"/>
              <a:t>Douglas XB-19</a:t>
            </a:r>
            <a:r>
              <a:rPr lang="en-US" sz="2400" dirty="0"/>
              <a:t>, then the largest bomber built for the Army Air Corps. </a:t>
            </a:r>
          </a:p>
          <a:p>
            <a:pPr algn="ctr"/>
            <a:endParaRPr lang="en-US" sz="2400" dirty="0"/>
          </a:p>
          <a:p>
            <a:pPr algn="ctr"/>
            <a:r>
              <a:rPr lang="en-US" sz="2400" dirty="0"/>
              <a:t>Given the City’s size and SMO’s use at that time, neighbors were comparatively few, but during the war the community’s population increased rapidly. </a:t>
            </a:r>
          </a:p>
          <a:p>
            <a:endParaRPr lang="en-US" dirty="0"/>
          </a:p>
        </p:txBody>
      </p:sp>
      <p:pic>
        <p:nvPicPr>
          <p:cNvPr id="10" name="Picture 9">
            <a:extLst>
              <a:ext uri="{FF2B5EF4-FFF2-40B4-BE49-F238E27FC236}">
                <a16:creationId xmlns:a16="http://schemas.microsoft.com/office/drawing/2014/main" id="{88C0AFAD-99F0-AD4E-8633-DF866D769B30}"/>
              </a:ext>
            </a:extLst>
          </p:cNvPr>
          <p:cNvPicPr>
            <a:picLocks noChangeAspect="1"/>
          </p:cNvPicPr>
          <p:nvPr/>
        </p:nvPicPr>
        <p:blipFill>
          <a:blip r:embed="rId2"/>
          <a:stretch>
            <a:fillRect/>
          </a:stretch>
        </p:blipFill>
        <p:spPr>
          <a:xfrm>
            <a:off x="0" y="392665"/>
            <a:ext cx="8096894" cy="6072670"/>
          </a:xfrm>
          <a:prstGeom prst="rect">
            <a:avLst/>
          </a:prstGeom>
        </p:spPr>
      </p:pic>
      <p:sp>
        <p:nvSpPr>
          <p:cNvPr id="2" name="Slide Number Placeholder 1">
            <a:extLst>
              <a:ext uri="{FF2B5EF4-FFF2-40B4-BE49-F238E27FC236}">
                <a16:creationId xmlns:a16="http://schemas.microsoft.com/office/drawing/2014/main" id="{D0914DE3-0C93-894E-A257-DD46F617D8C8}"/>
              </a:ext>
            </a:extLst>
          </p:cNvPr>
          <p:cNvSpPr>
            <a:spLocks noGrp="1"/>
          </p:cNvSpPr>
          <p:nvPr>
            <p:ph type="sldNum" sz="quarter" idx="12"/>
          </p:nvPr>
        </p:nvSpPr>
        <p:spPr/>
        <p:txBody>
          <a:bodyPr/>
          <a:lstStyle/>
          <a:p>
            <a:fld id="{790E27E2-2B9C-574F-AC49-939AE55C7D77}" type="slidenum">
              <a:rPr lang="en-US" smtClean="0"/>
              <a:t>7</a:t>
            </a:fld>
            <a:endParaRPr lang="en-US" dirty="0"/>
          </a:p>
        </p:txBody>
      </p:sp>
    </p:spTree>
    <p:extLst>
      <p:ext uri="{BB962C8B-B14F-4D97-AF65-F5344CB8AC3E}">
        <p14:creationId xmlns:p14="http://schemas.microsoft.com/office/powerpoint/2010/main" val="386393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609A2F-5859-2446-A471-731D50CF6283}"/>
              </a:ext>
            </a:extLst>
          </p:cNvPr>
          <p:cNvPicPr>
            <a:picLocks noChangeAspect="1"/>
          </p:cNvPicPr>
          <p:nvPr/>
        </p:nvPicPr>
        <p:blipFill>
          <a:blip r:embed="rId2">
            <a:alphaModFix amt="51000"/>
          </a:blip>
          <a:stretch>
            <a:fillRect/>
          </a:stretch>
        </p:blipFill>
        <p:spPr>
          <a:xfrm>
            <a:off x="924697" y="-9581"/>
            <a:ext cx="10429103" cy="6877162"/>
          </a:xfrm>
          <a:prstGeom prst="rect">
            <a:avLst/>
          </a:prstGeom>
        </p:spPr>
      </p:pic>
      <p:sp>
        <p:nvSpPr>
          <p:cNvPr id="2" name="TextBox 1">
            <a:extLst>
              <a:ext uri="{FF2B5EF4-FFF2-40B4-BE49-F238E27FC236}">
                <a16:creationId xmlns:a16="http://schemas.microsoft.com/office/drawing/2014/main" id="{C775E410-8DAF-9B4B-BD29-9EEEBF59A66C}"/>
              </a:ext>
            </a:extLst>
          </p:cNvPr>
          <p:cNvSpPr txBox="1"/>
          <p:nvPr/>
        </p:nvSpPr>
        <p:spPr>
          <a:xfrm>
            <a:off x="881448" y="671235"/>
            <a:ext cx="10429103" cy="5293757"/>
          </a:xfrm>
          <a:prstGeom prst="rect">
            <a:avLst/>
          </a:prstGeom>
          <a:noFill/>
        </p:spPr>
        <p:txBody>
          <a:bodyPr wrap="square" rtlCol="0">
            <a:spAutoFit/>
          </a:bodyPr>
          <a:lstStyle/>
          <a:p>
            <a:pPr algn="ctr"/>
            <a:r>
              <a:rPr lang="en-US" sz="3200" b="1" dirty="0"/>
              <a:t>1944 and 1945</a:t>
            </a:r>
          </a:p>
          <a:p>
            <a:pPr algn="ctr"/>
            <a:endParaRPr lang="en-US" sz="3200" dirty="0"/>
          </a:p>
          <a:p>
            <a:pPr algn="ctr"/>
            <a:r>
              <a:rPr lang="en-US" sz="3200" dirty="0"/>
              <a:t>The City and the federal government executed supplements to the runway and golf course leases, respectively. </a:t>
            </a:r>
          </a:p>
          <a:p>
            <a:pPr algn="ctr"/>
            <a:endParaRPr lang="en-US" sz="3200" dirty="0"/>
          </a:p>
          <a:p>
            <a:pPr algn="ctr"/>
            <a:r>
              <a:rPr lang="en-US" sz="3200" dirty="0"/>
              <a:t>The supplements provided for construction of a new runway, and the US agreed to convey such improvements to the City. </a:t>
            </a:r>
          </a:p>
          <a:p>
            <a:pPr algn="ctr"/>
            <a:endParaRPr lang="en-US" sz="3200" dirty="0"/>
          </a:p>
          <a:p>
            <a:pPr algn="ctr"/>
            <a:r>
              <a:rPr lang="en-US" sz="3200" dirty="0"/>
              <a:t>The golf course lease term also was extended </a:t>
            </a:r>
          </a:p>
          <a:p>
            <a:pPr algn="ctr"/>
            <a:r>
              <a:rPr lang="en-US" sz="3200" dirty="0"/>
              <a:t>to 12 months after the termination of Proclamation 2487. </a:t>
            </a:r>
          </a:p>
          <a:p>
            <a:endParaRPr lang="en-US" dirty="0"/>
          </a:p>
        </p:txBody>
      </p:sp>
      <p:sp>
        <p:nvSpPr>
          <p:cNvPr id="3" name="Slide Number Placeholder 2">
            <a:extLst>
              <a:ext uri="{FF2B5EF4-FFF2-40B4-BE49-F238E27FC236}">
                <a16:creationId xmlns:a16="http://schemas.microsoft.com/office/drawing/2014/main" id="{A955FE06-7D3D-E047-B82E-5488B98CE63F}"/>
              </a:ext>
            </a:extLst>
          </p:cNvPr>
          <p:cNvSpPr>
            <a:spLocks noGrp="1"/>
          </p:cNvSpPr>
          <p:nvPr>
            <p:ph type="sldNum" sz="quarter" idx="12"/>
          </p:nvPr>
        </p:nvSpPr>
        <p:spPr/>
        <p:txBody>
          <a:bodyPr/>
          <a:lstStyle/>
          <a:p>
            <a:fld id="{790E27E2-2B9C-574F-AC49-939AE55C7D77}" type="slidenum">
              <a:rPr lang="en-US" smtClean="0"/>
              <a:t>8</a:t>
            </a:fld>
            <a:endParaRPr lang="en-US"/>
          </a:p>
        </p:txBody>
      </p:sp>
    </p:spTree>
    <p:extLst>
      <p:ext uri="{BB962C8B-B14F-4D97-AF65-F5344CB8AC3E}">
        <p14:creationId xmlns:p14="http://schemas.microsoft.com/office/powerpoint/2010/main" val="1845764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2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5E410-8DAF-9B4B-BD29-9EEEBF59A66C}"/>
              </a:ext>
            </a:extLst>
          </p:cNvPr>
          <p:cNvSpPr txBox="1"/>
          <p:nvPr/>
        </p:nvSpPr>
        <p:spPr>
          <a:xfrm>
            <a:off x="115887" y="85684"/>
            <a:ext cx="7099301" cy="3108543"/>
          </a:xfrm>
          <a:prstGeom prst="rect">
            <a:avLst/>
          </a:prstGeom>
          <a:noFill/>
        </p:spPr>
        <p:txBody>
          <a:bodyPr wrap="square" rtlCol="0">
            <a:spAutoFit/>
          </a:bodyPr>
          <a:lstStyle/>
          <a:p>
            <a:pPr algn="ctr"/>
            <a:r>
              <a:rPr lang="en-US" sz="2800" b="1" dirty="0"/>
              <a:t>1945</a:t>
            </a:r>
          </a:p>
          <a:p>
            <a:pPr algn="ctr"/>
            <a:endParaRPr lang="en-US" sz="2800" dirty="0"/>
          </a:p>
          <a:p>
            <a:pPr algn="ctr"/>
            <a:r>
              <a:rPr lang="en-US" sz="2800" dirty="0"/>
              <a:t>The US acquired 20 acres of residential property to the west of SMO</a:t>
            </a:r>
          </a:p>
          <a:p>
            <a:pPr algn="ctr"/>
            <a:endParaRPr lang="en-US" sz="2800" dirty="0"/>
          </a:p>
          <a:p>
            <a:pPr algn="ctr"/>
            <a:r>
              <a:rPr lang="en-US" sz="2800" dirty="0"/>
              <a:t>According to the City, this was accomplished by condemnation and purchased using City funds </a:t>
            </a:r>
          </a:p>
        </p:txBody>
      </p:sp>
      <p:pic>
        <p:nvPicPr>
          <p:cNvPr id="5" name="Picture 4">
            <a:extLst>
              <a:ext uri="{FF2B5EF4-FFF2-40B4-BE49-F238E27FC236}">
                <a16:creationId xmlns:a16="http://schemas.microsoft.com/office/drawing/2014/main" id="{A4F81CB2-57FB-D043-9F9B-F4FADEA3EA2C}"/>
              </a:ext>
            </a:extLst>
          </p:cNvPr>
          <p:cNvPicPr>
            <a:picLocks noChangeAspect="1"/>
          </p:cNvPicPr>
          <p:nvPr/>
        </p:nvPicPr>
        <p:blipFill>
          <a:blip r:embed="rId2"/>
          <a:stretch>
            <a:fillRect/>
          </a:stretch>
        </p:blipFill>
        <p:spPr>
          <a:xfrm>
            <a:off x="330200" y="4006850"/>
            <a:ext cx="11531600" cy="2349500"/>
          </a:xfrm>
          <a:prstGeom prst="rect">
            <a:avLst/>
          </a:prstGeom>
          <a:gradFill>
            <a:gsLst>
              <a:gs pos="0">
                <a:schemeClr val="accent3">
                  <a:lumMod val="0"/>
                  <a:lumOff val="100000"/>
                </a:schemeClr>
              </a:gs>
              <a:gs pos="32000">
                <a:schemeClr val="accent3">
                  <a:lumMod val="0"/>
                  <a:lumOff val="100000"/>
                </a:schemeClr>
              </a:gs>
              <a:gs pos="100000">
                <a:schemeClr val="accent3">
                  <a:lumMod val="100000"/>
                </a:schemeClr>
              </a:gs>
            </a:gsLst>
            <a:path path="circle">
              <a:fillToRect l="50000" t="-80000" r="50000" b="180000"/>
            </a:path>
          </a:gradFill>
          <a:effectLst>
            <a:softEdge rad="139700"/>
          </a:effectLst>
        </p:spPr>
      </p:pic>
      <p:pic>
        <p:nvPicPr>
          <p:cNvPr id="4" name="Picture 3">
            <a:extLst>
              <a:ext uri="{FF2B5EF4-FFF2-40B4-BE49-F238E27FC236}">
                <a16:creationId xmlns:a16="http://schemas.microsoft.com/office/drawing/2014/main" id="{7EFA7F4C-7CD2-2B49-AB7E-B0462FC9FAA3}"/>
              </a:ext>
            </a:extLst>
          </p:cNvPr>
          <p:cNvPicPr>
            <a:picLocks noChangeAspect="1"/>
          </p:cNvPicPr>
          <p:nvPr/>
        </p:nvPicPr>
        <p:blipFill>
          <a:blip r:embed="rId3"/>
          <a:stretch>
            <a:fillRect/>
          </a:stretch>
        </p:blipFill>
        <p:spPr>
          <a:xfrm>
            <a:off x="7370805" y="0"/>
            <a:ext cx="4821195" cy="3806207"/>
          </a:xfrm>
          <a:prstGeom prst="rect">
            <a:avLst/>
          </a:prstGeom>
        </p:spPr>
      </p:pic>
      <p:sp>
        <p:nvSpPr>
          <p:cNvPr id="3" name="Slide Number Placeholder 2">
            <a:extLst>
              <a:ext uri="{FF2B5EF4-FFF2-40B4-BE49-F238E27FC236}">
                <a16:creationId xmlns:a16="http://schemas.microsoft.com/office/drawing/2014/main" id="{783BA453-60F4-824F-AB83-A33BDDE259BC}"/>
              </a:ext>
            </a:extLst>
          </p:cNvPr>
          <p:cNvSpPr>
            <a:spLocks noGrp="1"/>
          </p:cNvSpPr>
          <p:nvPr>
            <p:ph type="sldNum" sz="quarter" idx="12"/>
          </p:nvPr>
        </p:nvSpPr>
        <p:spPr/>
        <p:txBody>
          <a:bodyPr/>
          <a:lstStyle/>
          <a:p>
            <a:fld id="{790E27E2-2B9C-574F-AC49-939AE55C7D77}" type="slidenum">
              <a:rPr lang="en-US" smtClean="0"/>
              <a:t>9</a:t>
            </a:fld>
            <a:endParaRPr lang="en-US"/>
          </a:p>
        </p:txBody>
      </p:sp>
    </p:spTree>
    <p:extLst>
      <p:ext uri="{BB962C8B-B14F-4D97-AF65-F5344CB8AC3E}">
        <p14:creationId xmlns:p14="http://schemas.microsoft.com/office/powerpoint/2010/main" val="378962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2623</Words>
  <Application>Microsoft Macintosh PowerPoint</Application>
  <PresentationFormat>Widescreen</PresentationFormat>
  <Paragraphs>256</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Arial</vt:lpstr>
      <vt:lpstr>Calibri</vt:lpstr>
      <vt:lpstr>Calibri Light</vt:lpstr>
      <vt:lpstr>Office Theme</vt:lpstr>
      <vt:lpstr>The SMO Saga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SMO Saga</dc:title>
  <dc:creator>Nilsson, Sarah</dc:creator>
  <cp:lastModifiedBy>Nilsson, Sarah</cp:lastModifiedBy>
  <cp:revision>294</cp:revision>
  <dcterms:created xsi:type="dcterms:W3CDTF">2019-08-05T23:20:43Z</dcterms:created>
  <dcterms:modified xsi:type="dcterms:W3CDTF">2019-08-06T15:29:02Z</dcterms:modified>
</cp:coreProperties>
</file>