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5"/>
    <p:sldMasterId id="2147483651" r:id="rId6"/>
  </p:sldMasterIdLst>
  <p:notesMasterIdLst>
    <p:notesMasterId r:id="rId31"/>
  </p:notesMasterIdLst>
  <p:sldIdLst>
    <p:sldId id="258" r:id="rId7"/>
    <p:sldId id="277" r:id="rId8"/>
    <p:sldId id="262" r:id="rId9"/>
    <p:sldId id="278" r:id="rId10"/>
    <p:sldId id="264" r:id="rId11"/>
    <p:sldId id="280" r:id="rId12"/>
    <p:sldId id="281" r:id="rId13"/>
    <p:sldId id="268" r:id="rId14"/>
    <p:sldId id="289" r:id="rId15"/>
    <p:sldId id="292" r:id="rId16"/>
    <p:sldId id="296" r:id="rId17"/>
    <p:sldId id="293" r:id="rId18"/>
    <p:sldId id="295" r:id="rId19"/>
    <p:sldId id="272" r:id="rId20"/>
    <p:sldId id="274" r:id="rId21"/>
    <p:sldId id="297" r:id="rId22"/>
    <p:sldId id="298" r:id="rId23"/>
    <p:sldId id="304" r:id="rId24"/>
    <p:sldId id="311" r:id="rId25"/>
    <p:sldId id="308" r:id="rId26"/>
    <p:sldId id="309" r:id="rId27"/>
    <p:sldId id="260" r:id="rId28"/>
    <p:sldId id="303" r:id="rId29"/>
    <p:sldId id="3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3840" userDrawn="1">
          <p15:clr>
            <a:srgbClr val="A4A3A4"/>
          </p15:clr>
        </p15:guide>
        <p15:guide id="3" pos="480" userDrawn="1">
          <p15:clr>
            <a:srgbClr val="A4A3A4"/>
          </p15:clr>
        </p15:guide>
        <p15:guide id="4" orient="horz" pos="10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1" autoAdjust="0"/>
    <p:restoredTop sz="48692" autoAdjust="0"/>
  </p:normalViewPr>
  <p:slideViewPr>
    <p:cSldViewPr snapToGrid="0" snapToObjects="1" showGuides="1">
      <p:cViewPr varScale="1">
        <p:scale>
          <a:sx n="38" d="100"/>
          <a:sy n="38" d="100"/>
        </p:scale>
        <p:origin x="2016" y="48"/>
      </p:cViewPr>
      <p:guideLst>
        <p:guide orient="horz" pos="744"/>
        <p:guide pos="3840"/>
        <p:guide pos="480"/>
        <p:guide orient="horz" pos="1032"/>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11600"/>
    </p:cViewPr>
  </p:sorterViewPr>
  <p:notesViewPr>
    <p:cSldViewPr snapToGrid="0" snapToObjects="1">
      <p:cViewPr varScale="1">
        <p:scale>
          <a:sx n="53" d="100"/>
          <a:sy n="53" d="100"/>
        </p:scale>
        <p:origin x="196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BFE18-E42D-40A8-9A11-5B55B3057F08}" type="datetimeFigureOut">
              <a:rPr lang="en-US" smtClean="0"/>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0556B-5F2D-49B6-9539-2910F0D42023}" type="slidenum">
              <a:rPr lang="en-US" smtClean="0"/>
              <a:t>‹#›</a:t>
            </a:fld>
            <a:endParaRPr lang="en-US"/>
          </a:p>
        </p:txBody>
      </p:sp>
    </p:spTree>
    <p:extLst>
      <p:ext uri="{BB962C8B-B14F-4D97-AF65-F5344CB8AC3E}">
        <p14:creationId xmlns:p14="http://schemas.microsoft.com/office/powerpoint/2010/main" val="391001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Lots of people ask us about the black over the eyes in this pic. It’s represents the clueless, careless and criminal.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Clueless-</a:t>
            </a:r>
            <a:r>
              <a:rPr lang="en-US" altLang="en-US" baseline="0" dirty="0" smtClean="0"/>
              <a:t> Those that don’t know or understand rules or safety consequences…especially the customers/</a:t>
            </a:r>
            <a:r>
              <a:rPr lang="en-US" altLang="en-US" baseline="0" dirty="0" err="1" smtClean="0"/>
              <a:t>pax</a:t>
            </a: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Careless- Those who don’t understand they are breaking the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Criminal- Those who spend more time and energy doing it wrong than they would operating correctly…also doing it intentionally wrong</a:t>
            </a: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Motive to the illegal operator is of course a competitive advantage and money. Motive to the “Passenger(s)” is, of course, </a:t>
            </a:r>
            <a:r>
              <a:rPr lang="en-US" altLang="en-US" b="1" i="1" dirty="0" smtClean="0"/>
              <a:t>saving</a:t>
            </a:r>
            <a:r>
              <a:rPr lang="en-US" altLang="en-US" dirty="0" smtClean="0"/>
              <a:t> money…buying cheap air transportation!  Safety Attributes are not present!! (and neither is there protection for the Certificate Holders that are trying to comply with the regulations, but are getting ‘under-bid’ by the illegal operators!)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a:p>
            <a:endParaRPr lang="en-US" dirty="0" smtClean="0"/>
          </a:p>
          <a:p>
            <a:r>
              <a:rPr lang="en-US" b="1" dirty="0" smtClean="0"/>
              <a:t>2020/08-24-40 (E) PP</a:t>
            </a:r>
            <a:endParaRPr lang="en-US" b="1" dirty="0"/>
          </a:p>
        </p:txBody>
      </p:sp>
      <p:sp>
        <p:nvSpPr>
          <p:cNvPr id="4" name="Slide Number Placeholder 3"/>
          <p:cNvSpPr>
            <a:spLocks noGrp="1"/>
          </p:cNvSpPr>
          <p:nvPr>
            <p:ph type="sldNum" sz="quarter" idx="10"/>
          </p:nvPr>
        </p:nvSpPr>
        <p:spPr/>
        <p:txBody>
          <a:bodyPr/>
          <a:lstStyle/>
          <a:p>
            <a:fld id="{1DD0556B-5F2D-49B6-9539-2910F0D42023}" type="slidenum">
              <a:rPr lang="en-US" smtClean="0"/>
              <a:t>1</a:t>
            </a:fld>
            <a:endParaRPr lang="en-US"/>
          </a:p>
        </p:txBody>
      </p:sp>
    </p:spTree>
    <p:extLst>
      <p:ext uri="{BB962C8B-B14F-4D97-AF65-F5344CB8AC3E}">
        <p14:creationId xmlns:p14="http://schemas.microsoft.com/office/powerpoint/2010/main" val="3186054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This "holding out" which makes a person a Common Carrier can be done in many ways and it </a:t>
            </a:r>
            <a:r>
              <a:rPr lang="en-US" sz="1400" u="sng" dirty="0" smtClean="0"/>
              <a:t>does not matter how.</a:t>
            </a:r>
          </a:p>
          <a:p>
            <a:endParaRPr lang="en-US" sz="1400" b="0" i="0" u="none" strike="noStrike" kern="1200" baseline="0" dirty="0" smtClean="0">
              <a:solidFill>
                <a:schemeClr val="tx1"/>
              </a:solidFill>
              <a:latin typeface="Arial" panose="020B0604020202020204" pitchFamily="34" charset="0"/>
              <a:cs typeface="Arial" panose="020B0604020202020204" pitchFamily="34" charset="0"/>
            </a:endParaRPr>
          </a:p>
          <a:p>
            <a:r>
              <a:rPr lang="en-US" sz="1400" b="0" i="0" u="none" strike="noStrike" kern="1200" baseline="0" dirty="0" smtClean="0">
                <a:solidFill>
                  <a:schemeClr val="tx1"/>
                </a:solidFill>
                <a:latin typeface="Arial" panose="020B0604020202020204" pitchFamily="34" charset="0"/>
                <a:cs typeface="Arial" panose="020B0604020202020204" pitchFamily="34" charset="0"/>
              </a:rPr>
              <a:t>Signs and advertising are the most direct means of "holding out“ but are not the only ones.</a:t>
            </a:r>
          </a:p>
          <a:p>
            <a:endParaRPr lang="en-US" sz="1400" b="0" i="0" u="none" strike="noStrike" kern="1200" baseline="0" dirty="0" smtClean="0">
              <a:solidFill>
                <a:schemeClr val="tx1"/>
              </a:solidFill>
              <a:latin typeface="Arial" panose="020B0604020202020204" pitchFamily="34" charset="0"/>
              <a:cs typeface="Arial" panose="020B0604020202020204" pitchFamily="34" charset="0"/>
            </a:endParaRPr>
          </a:p>
          <a:p>
            <a:r>
              <a:rPr lang="en-US" sz="1400" b="0" i="0" u="none" strike="noStrike" kern="1200" baseline="0" dirty="0" smtClean="0">
                <a:solidFill>
                  <a:schemeClr val="tx1"/>
                </a:solidFill>
                <a:latin typeface="Arial" panose="020B0604020202020204" pitchFamily="34" charset="0"/>
                <a:cs typeface="Arial" panose="020B0604020202020204" pitchFamily="34" charset="0"/>
              </a:rPr>
              <a:t>A "holding out" may be accomplished through the actions of agents, agencies, or salesmen who may, themselves , procure passenger traffic from the general public and collect them into groups to be carried by the operator. It is particularly important to determine if such agents or salesmen are in the business of selling transportation to the traveling public not only through the '*group*' approach but also by individual ticketing on known common carriers.</a:t>
            </a:r>
          </a:p>
          <a:p>
            <a:endParaRPr lang="en-US" sz="1400" b="0" i="0" u="none" strike="noStrike" kern="1200" baseline="0" dirty="0" smtClean="0">
              <a:solidFill>
                <a:schemeClr val="tx1"/>
              </a:solidFill>
              <a:latin typeface="Arial" panose="020B0604020202020204" pitchFamily="34" charset="0"/>
              <a:cs typeface="Arial" panose="020B0604020202020204" pitchFamily="34" charset="0"/>
            </a:endParaRPr>
          </a:p>
          <a:p>
            <a:r>
              <a:rPr lang="en-US" sz="1400" b="0" i="0" u="none" strike="noStrike" kern="1200" baseline="0" dirty="0" smtClean="0">
                <a:solidFill>
                  <a:schemeClr val="tx1"/>
                </a:solidFill>
                <a:latin typeface="Arial" panose="020B0604020202020204" pitchFamily="34" charset="0"/>
                <a:cs typeface="Arial" panose="020B0604020202020204" pitchFamily="34" charset="0"/>
              </a:rPr>
              <a:t>Physically holding out without advertising where a reputation to serve all is gained is sufficient to constitute an offer to carry all customers. There are many means by which physical holding out may take place. For example, the expression of willingness to all customers with whom contact is made that the operator can and will perform the requested service is sufficient. The fact that the holding out generates little success is of no consequence. The nature and character of the operation are the important issue.</a:t>
            </a:r>
          </a:p>
          <a:p>
            <a:endParaRPr lang="en-US" sz="1400" b="0" i="0" u="none" strike="noStrike" kern="1200" baseline="0" dirty="0" smtClean="0">
              <a:solidFill>
                <a:schemeClr val="tx1"/>
              </a:solidFill>
              <a:latin typeface="Arial" panose="020B0604020202020204" pitchFamily="34" charset="0"/>
              <a:cs typeface="Arial" panose="020B0604020202020204" pitchFamily="34" charset="0"/>
            </a:endParaRPr>
          </a:p>
          <a:p>
            <a:r>
              <a:rPr lang="en-US" sz="1400" b="0" i="0" u="none" strike="noStrike" kern="1200" baseline="0" dirty="0" smtClean="0">
                <a:solidFill>
                  <a:schemeClr val="tx1"/>
                </a:solidFill>
                <a:latin typeface="Arial" panose="020B0604020202020204" pitchFamily="34" charset="0"/>
                <a:cs typeface="Arial" panose="020B0604020202020204" pitchFamily="34" charset="0"/>
              </a:rPr>
              <a:t>A carrier holding itself out as generally willing to carry only certain kinds of traffic is, nevertheless, a common carrier. For instance, a carrier authorized or willing only to carry planeloads of passengers, cargo, or mail on a charter basis is a common carrier, if it so holds itself out. This is, in fact, the basic business of supplemental air carriers.</a:t>
            </a:r>
          </a:p>
          <a:p>
            <a:endParaRPr lang="en-US" sz="1400" b="0" i="0" u="none" strike="noStrike" kern="1200" baseline="0" dirty="0" smtClean="0">
              <a:solidFill>
                <a:schemeClr val="tx1"/>
              </a:solidFill>
              <a:latin typeface="Arial" panose="020B0604020202020204" pitchFamily="34" charset="0"/>
              <a:cs typeface="Arial" panose="020B0604020202020204" pitchFamily="34" charset="0"/>
            </a:endParaRPr>
          </a:p>
          <a:p>
            <a:pPr algn="l"/>
            <a:r>
              <a:rPr lang="en-US" sz="1400" b="0" i="0" u="none" strike="noStrike" baseline="0" dirty="0" smtClean="0">
                <a:latin typeface="Arial" panose="020B0604020202020204" pitchFamily="34" charset="0"/>
                <a:cs typeface="Arial" panose="020B0604020202020204" pitchFamily="34" charset="0"/>
              </a:rPr>
              <a:t>A carrier flying charters for only one organization may be a common carrier if membership in the organization and participation in the flights are, in effect, open to a significant segment of the public. Similarly, a carrier which flies planeload charters for a common carrier, carrying the latter's traffic, engages in common carriage itself.</a:t>
            </a:r>
          </a:p>
          <a:p>
            <a:pPr algn="l"/>
            <a:endParaRPr lang="en-US" sz="1400" b="0" i="0" u="none" strike="noStrike" kern="120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t>(Next</a:t>
            </a:r>
            <a:r>
              <a:rPr lang="en-US" altLang="en-US" sz="1400" b="1" baseline="0" dirty="0" smtClean="0"/>
              <a:t> Slide)</a:t>
            </a:r>
            <a:endParaRPr lang="en-US" altLang="en-US" sz="1400" b="1" dirty="0" smtClean="0"/>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56156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11</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664013" y="4410393"/>
            <a:ext cx="5644107" cy="4177348"/>
          </a:xfrm>
        </p:spPr>
        <p:txBody>
          <a:bodyPr/>
          <a:lstStyle/>
          <a:p>
            <a:r>
              <a:rPr lang="en-US" dirty="0" smtClean="0"/>
              <a:t>But – what and How does HOLDING</a:t>
            </a:r>
            <a:r>
              <a:rPr lang="en-US" baseline="0" dirty="0" smtClean="0"/>
              <a:t> OUT look like? </a:t>
            </a:r>
          </a:p>
          <a:p>
            <a:endParaRPr lang="en-US" baseline="0" dirty="0" smtClean="0"/>
          </a:p>
          <a:p>
            <a:r>
              <a:rPr lang="en-US" baseline="0" dirty="0" smtClean="0"/>
              <a:t>Traditionally, magazines, brochures, etc.</a:t>
            </a:r>
          </a:p>
          <a:p>
            <a:r>
              <a:rPr lang="en-US" baseline="0" dirty="0" smtClean="0"/>
              <a:t>Websites – provide information on charter operations</a:t>
            </a:r>
          </a:p>
          <a:p>
            <a:r>
              <a:rPr lang="en-US" baseline="0" dirty="0" smtClean="0"/>
              <a:t>Another traditional is postings on bulletin boards at FBO and Terminals </a:t>
            </a:r>
          </a:p>
          <a:p>
            <a:r>
              <a:rPr lang="en-US" baseline="0" dirty="0" smtClean="0"/>
              <a:t>Another way of holding out is reputation and Word of Mouth – I tell Don, who tells Mike, and he tells Tim that Misty can provide a charter. Golf course conversation…</a:t>
            </a:r>
          </a:p>
          <a:p>
            <a:endParaRPr lang="en-US" baseline="0" dirty="0" smtClean="0"/>
          </a:p>
          <a:p>
            <a:r>
              <a:rPr lang="en-US" baseline="0" dirty="0" smtClean="0"/>
              <a:t>But we have moved into a new generation of holding out - Social Media and social media is typically FREE…</a:t>
            </a:r>
          </a:p>
          <a:p>
            <a:r>
              <a:rPr lang="en-US" baseline="0" dirty="0" smtClean="0"/>
              <a:t>Online blogs</a:t>
            </a:r>
          </a:p>
          <a:p>
            <a:r>
              <a:rPr lang="en-US" baseline="0" dirty="0" smtClean="0"/>
              <a:t>Facebook, Instagram</a:t>
            </a:r>
          </a:p>
          <a:p>
            <a:r>
              <a:rPr lang="en-US" baseline="0" dirty="0" smtClean="0"/>
              <a:t>And then the Craigslist, </a:t>
            </a:r>
            <a:r>
              <a:rPr lang="en-US" baseline="0" dirty="0" err="1" smtClean="0"/>
              <a:t>Ebay</a:t>
            </a:r>
            <a:r>
              <a:rPr lang="en-US" baseline="0" dirty="0" smtClean="0"/>
              <a:t>, Pinterest</a:t>
            </a:r>
          </a:p>
          <a:p>
            <a:r>
              <a:rPr lang="en-US" b="1" baseline="0" dirty="0" smtClean="0"/>
              <a:t>And the newest is using INFLUENCERS</a:t>
            </a:r>
          </a:p>
          <a:p>
            <a:r>
              <a:rPr lang="en-US" sz="1200" b="0" i="0" kern="1200" dirty="0" smtClean="0">
                <a:solidFill>
                  <a:schemeClr val="tx1"/>
                </a:solidFill>
                <a:effectLst/>
                <a:latin typeface="+mn-lt"/>
                <a:ea typeface="+mn-ea"/>
                <a:cs typeface="+mn-cs"/>
              </a:rPr>
              <a:t>Influencers in social media are people who have built a reputation for their knowledge and expertise on a specific topic. They make regular posts about that topic on their preferred social media channels and generate large followings of enthusiastic, engaged people who pay close attention to their views. For example, influencers posting with </a:t>
            </a:r>
            <a:r>
              <a:rPr lang="en-US" sz="1200" b="0" i="0" kern="1200" dirty="0" err="1" smtClean="0">
                <a:solidFill>
                  <a:schemeClr val="tx1"/>
                </a:solidFill>
                <a:effectLst/>
                <a:latin typeface="+mn-lt"/>
                <a:ea typeface="+mn-ea"/>
                <a:cs typeface="+mn-cs"/>
              </a:rPr>
              <a:t>hastags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seejoescharterservice</a:t>
            </a:r>
            <a:r>
              <a:rPr lang="en-US" sz="1200" b="0" i="0" kern="1200" baseline="0" dirty="0" smtClean="0">
                <a:solidFill>
                  <a:schemeClr val="tx1"/>
                </a:solidFill>
                <a:effectLst/>
                <a:latin typeface="+mn-lt"/>
                <a:ea typeface="+mn-ea"/>
                <a:cs typeface="+mn-cs"/>
              </a:rPr>
              <a:t> or recommending by blogging or commenting on their own sites or others</a:t>
            </a:r>
            <a:endParaRPr lang="en-US" b="1"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2683280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r>
              <a:rPr lang="en-US" sz="1400" b="0" i="0" u="none" strike="noStrike" kern="1200" baseline="0" dirty="0" smtClean="0">
                <a:solidFill>
                  <a:schemeClr val="tx1"/>
                </a:solidFill>
                <a:latin typeface="Arial" panose="020B0604020202020204" pitchFamily="34" charset="0"/>
                <a:cs typeface="Arial" panose="020B0604020202020204" pitchFamily="34" charset="0"/>
              </a:rPr>
              <a:t>Self explanatory</a:t>
            </a:r>
          </a:p>
          <a:p>
            <a:endParaRPr lang="en-US" sz="1400" b="0" i="0" u="none" strike="noStrike" kern="120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t>(Next</a:t>
            </a:r>
            <a:r>
              <a:rPr lang="en-US" altLang="en-US" sz="1400" b="1" baseline="0" dirty="0" smtClean="0"/>
              <a:t> Slide)</a:t>
            </a:r>
            <a:endParaRPr lang="en-US" altLang="en-US" sz="1400" b="1" dirty="0" smtClean="0"/>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1725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b="0" i="0" u="none" strike="noStrike" baseline="0" dirty="0" smtClean="0">
                <a:latin typeface="Arial" panose="020B0604020202020204" pitchFamily="34" charset="0"/>
                <a:cs typeface="Arial" panose="020B0604020202020204" pitchFamily="34" charset="0"/>
              </a:rPr>
              <a:t>Occasionally, offers of free transportation have been made to the general public by hotels, casinos, etc. In such cases, nominal charges have been made which, according to the operators, bear the expense of gifts and gratuities. However, the operators maintain that the transportation is free. The courts have held that such operations are common carriage based on the fact that the passengers are drawn from the general public and the nominal charge constituted compensation.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b="0" i="0" u="none" strike="noStrike" baseline="0" dirty="0" smtClean="0">
                <a:latin typeface="Arial" panose="020B0604020202020204" pitchFamily="34" charset="0"/>
                <a:cs typeface="Arial" panose="020B0604020202020204" pitchFamily="34" charset="0"/>
              </a:rPr>
              <a:t>Goodwill- I give you service for a return of favor or something of value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b="0" i="0" u="none" strike="noStrike" baseline="0" dirty="0" smtClean="0">
                <a:latin typeface="Arial" panose="020B0604020202020204" pitchFamily="34" charset="0"/>
                <a:cs typeface="Arial" panose="020B0604020202020204" pitchFamily="34" charset="0"/>
              </a:rPr>
              <a:t>Future business- I’ll fly u for free but you funnel business/passengers/customers my way</a:t>
            </a:r>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t>(Next</a:t>
            </a:r>
            <a:r>
              <a:rPr lang="en-US" altLang="en-US" sz="1400" b="1" baseline="0" dirty="0" smtClean="0"/>
              <a:t> Slide)</a:t>
            </a:r>
            <a:endParaRPr lang="en-US" altLang="en-US" sz="1400" b="1" dirty="0" smtClean="0"/>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30462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 91-37B (02/10/2016) states that Operational Control means the authority over initiating, conducting or terminating a flight involving Aircrew; Aircraft; and Flight Management (</a:t>
            </a:r>
            <a:r>
              <a:rPr lang="en-US" altLang="en-US" dirty="0" err="1" smtClean="0"/>
              <a:t>wx</a:t>
            </a:r>
            <a:r>
              <a:rPr lang="en-US" altLang="en-US" dirty="0" smtClean="0"/>
              <a:t> minimums; loading; CG; icing conditions; fuel requirements.  91-37 states that Monetary and Logistical issues associated with the aircrew and aircraft are a part of Operational Control.  </a:t>
            </a:r>
          </a:p>
          <a:p>
            <a:endParaRPr lang="en-US" altLang="en-US" dirty="0" smtClean="0"/>
          </a:p>
          <a:p>
            <a:r>
              <a:rPr lang="en-US" altLang="en-US" u="sng" dirty="0" smtClean="0"/>
              <a:t>In its basic form operational control is legal aircraft, legal</a:t>
            </a:r>
            <a:r>
              <a:rPr lang="en-US" altLang="en-US" u="sng" baseline="0" dirty="0" smtClean="0"/>
              <a:t> crew and flight management. It’s a pillar of FAA safety and a key to safe operations.</a:t>
            </a:r>
            <a:endParaRPr lang="en-US" altLang="en-US" u="sng" dirty="0" smtClean="0"/>
          </a:p>
          <a:p>
            <a:endParaRPr lang="en-US" altLang="en-US" dirty="0" smtClean="0"/>
          </a:p>
          <a:p>
            <a:r>
              <a:rPr lang="en-US" altLang="en-US" dirty="0" smtClean="0"/>
              <a:t>There are lots of “SHAM” dry leases (</a:t>
            </a:r>
            <a:r>
              <a:rPr lang="en-US" altLang="en-US" i="1" dirty="0" smtClean="0"/>
              <a:t>“Sham” </a:t>
            </a:r>
            <a:r>
              <a:rPr lang="en-US" altLang="en-US" dirty="0" smtClean="0"/>
              <a:t>as stated in AC 91-37).  AC 91-37 was written to educate the Lessee (so the Lessee understands that he/she has LEGAL responsibility)!   Note: sometimes ‘lease’ agreements may be called Operating Agreements, Management Agreements, Lease Agreements, etc. </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If a Lessee (</a:t>
            </a:r>
            <a:r>
              <a:rPr lang="en-US" altLang="en-US" b="1" i="1" dirty="0" smtClean="0"/>
              <a:t>Sham</a:t>
            </a:r>
            <a:r>
              <a:rPr lang="en-US" altLang="en-US" b="1" dirty="0" smtClean="0"/>
              <a:t> Dry Lease) doesn’t understand </a:t>
            </a:r>
            <a:r>
              <a:rPr lang="en-US" altLang="en-US" b="1" i="1" dirty="0" smtClean="0"/>
              <a:t>anything</a:t>
            </a:r>
            <a:r>
              <a:rPr lang="en-US" altLang="en-US" b="1" dirty="0" smtClean="0"/>
              <a:t> about Operational Control,</a:t>
            </a:r>
            <a:r>
              <a:rPr lang="en-US" altLang="en-US" b="1" baseline="0" dirty="0" smtClean="0"/>
              <a:t> that is a huge red flag! Even if understand they have to be excercsisng operational control.</a:t>
            </a:r>
            <a:endParaRPr lang="en-US" altLang="en-US" b="1" dirty="0" smtClean="0"/>
          </a:p>
          <a:p>
            <a:endParaRPr lang="en-US" altLang="en-US" dirty="0" smtClean="0"/>
          </a:p>
          <a:p>
            <a:endParaRPr lang="en-US" altLang="en-US" dirty="0" smtClean="0"/>
          </a:p>
          <a:p>
            <a:r>
              <a:rPr lang="en-US" altLang="en-US" dirty="0" smtClean="0"/>
              <a:t>Don’t pay much attention to the ‘title’…what does the ‘agreement’ </a:t>
            </a:r>
            <a:r>
              <a:rPr lang="en-US" altLang="en-US" b="1" i="1" dirty="0" smtClean="0"/>
              <a:t>say</a:t>
            </a:r>
            <a:r>
              <a:rPr lang="en-US" altLang="en-US" dirty="0" smtClean="0"/>
              <a:t>, and </a:t>
            </a:r>
            <a:r>
              <a:rPr lang="en-US" altLang="en-US" b="1" dirty="0" smtClean="0"/>
              <a:t>most importantly</a:t>
            </a:r>
            <a:r>
              <a:rPr lang="en-US" altLang="en-US" dirty="0" smtClean="0"/>
              <a:t>, what is </a:t>
            </a:r>
            <a:r>
              <a:rPr lang="en-US" altLang="en-US" b="1" i="1" dirty="0" smtClean="0"/>
              <a:t>actually happening</a:t>
            </a:r>
            <a:r>
              <a:rPr lang="en-US" altLang="en-US" dirty="0" smtClean="0"/>
              <a:t>!</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A5F6B345-70B1-4604-BB92-72418C69CC8F}" type="slidenum">
              <a:rPr lang="en-US" altLang="en-US" sz="1200" smtClean="0">
                <a:latin typeface="Times New Roman" panose="02020603050405020304" pitchFamily="18" charset="0"/>
              </a:rPr>
              <a:pPr/>
              <a:t>14</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3295176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responses to the 7 questions in AC 91-37B will immediately shed light on ‘who’ </a:t>
            </a:r>
            <a:r>
              <a:rPr lang="en-US" altLang="en-US" i="1" dirty="0" smtClean="0"/>
              <a:t>really </a:t>
            </a:r>
            <a:r>
              <a:rPr lang="en-US" altLang="en-US" dirty="0" smtClean="0"/>
              <a:t>has Operational Control!  </a:t>
            </a:r>
          </a:p>
          <a:p>
            <a:endParaRPr lang="en-US" altLang="en-US" dirty="0" smtClean="0"/>
          </a:p>
          <a:p>
            <a:endParaRPr lang="en-US" altLang="en-US" dirty="0" smtClean="0"/>
          </a:p>
          <a:p>
            <a:r>
              <a:rPr lang="en-US" altLang="en-US" dirty="0" smtClean="0"/>
              <a:t>Also, ‘multiple’ dry-leases from one entity MAY be RED FLAG. Multiple aircraft on a dry lease is also a red flag.</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1BAB2C14-104E-4081-B8B5-6FFF4A71F89E}" type="slidenum">
              <a:rPr lang="en-US" altLang="en-US" sz="1200" smtClean="0">
                <a:latin typeface="Times New Roman" panose="02020603050405020304" pitchFamily="18" charset="0"/>
              </a:rPr>
              <a:pPr/>
              <a:t>15</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197502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16</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pPr defTabSz="912205">
              <a:defRPr/>
            </a:pPr>
            <a:r>
              <a:rPr lang="en-US" dirty="0" smtClean="0"/>
              <a:t>What are these questions in AC 91-37B</a:t>
            </a:r>
            <a:endParaRPr lang="en-US" dirty="0"/>
          </a:p>
          <a:p>
            <a:pPr defTabSz="912205">
              <a:defRPr/>
            </a:pPr>
            <a:r>
              <a:rPr lang="en-US" baseline="0" dirty="0" smtClean="0"/>
              <a:t>But</a:t>
            </a:r>
            <a:r>
              <a:rPr lang="en-US" dirty="0" smtClean="0"/>
              <a:t> Advisory Circular </a:t>
            </a:r>
            <a:r>
              <a:rPr lang="en-US" altLang="en-US" dirty="0">
                <a:solidFill>
                  <a:srgbClr val="FF0000"/>
                </a:solidFill>
                <a:effectLst>
                  <a:outerShdw blurRad="38100" dist="38100" dir="2700000" algn="tl">
                    <a:srgbClr val="000000">
                      <a:alpha val="43137"/>
                    </a:srgbClr>
                  </a:outerShdw>
                </a:effectLst>
                <a:cs typeface="Times New Roman" panose="02020603050405020304" pitchFamily="18" charset="0"/>
              </a:rPr>
              <a:t>91-37B, Truth and Leasing, provides the 7 Deadly </a:t>
            </a:r>
            <a:r>
              <a:rPr lang="en-US" altLang="en-US" dirty="0" smtClean="0">
                <a:solidFill>
                  <a:srgbClr val="FF0000"/>
                </a:solidFill>
                <a:effectLst>
                  <a:outerShdw blurRad="38100" dist="38100" dir="2700000" algn="tl">
                    <a:srgbClr val="000000">
                      <a:alpha val="43137"/>
                    </a:srgbClr>
                  </a:outerShdw>
                </a:effectLst>
                <a:cs typeface="Times New Roman" panose="02020603050405020304" pitchFamily="18" charset="0"/>
              </a:rPr>
              <a:t>Sins, </a:t>
            </a:r>
            <a:r>
              <a:rPr lang="en-US" altLang="en-US" dirty="0">
                <a:solidFill>
                  <a:srgbClr val="FF0000"/>
                </a:solidFill>
                <a:effectLst>
                  <a:outerShdw blurRad="38100" dist="38100" dir="2700000" algn="tl">
                    <a:srgbClr val="000000">
                      <a:alpha val="43137"/>
                    </a:srgbClr>
                  </a:outerShdw>
                </a:effectLst>
                <a:cs typeface="Times New Roman" panose="02020603050405020304" pitchFamily="18" charset="0"/>
              </a:rPr>
              <a:t>and the answers to these questions will help establish who has operational control</a:t>
            </a:r>
            <a:r>
              <a:rPr lang="en-US" altLang="en-US" dirty="0" smtClean="0">
                <a:solidFill>
                  <a:srgbClr val="FF0000"/>
                </a:solidFill>
                <a:effectLst>
                  <a:outerShdw blurRad="38100" dist="38100" dir="2700000" algn="tl">
                    <a:srgbClr val="000000">
                      <a:alpha val="43137"/>
                    </a:srgbClr>
                  </a:outerShdw>
                </a:effectLst>
                <a:cs typeface="Times New Roman" panose="02020603050405020304" pitchFamily="18" charset="0"/>
              </a:rPr>
              <a:t>.</a:t>
            </a:r>
          </a:p>
          <a:p>
            <a:pPr defTabSz="912205">
              <a:defRPr/>
            </a:pPr>
            <a:endParaRPr lang="en-US" altLang="en-US" dirty="0" smtClean="0">
              <a:solidFill>
                <a:srgbClr val="FF0000"/>
              </a:solidFill>
              <a:effectLst>
                <a:outerShdw blurRad="38100" dist="38100" dir="2700000" algn="tl">
                  <a:srgbClr val="000000">
                    <a:alpha val="43137"/>
                  </a:srgbClr>
                </a:outerShdw>
              </a:effectLst>
              <a:cs typeface="Times New Roman" panose="02020603050405020304" pitchFamily="18" charset="0"/>
            </a:endParaRPr>
          </a:p>
          <a:p>
            <a:pPr defTabSz="912205">
              <a:defRPr/>
            </a:pPr>
            <a:r>
              <a:rPr lang="en-US" altLang="en-US" dirty="0" smtClean="0">
                <a:solidFill>
                  <a:srgbClr val="FF0000"/>
                </a:solidFill>
                <a:effectLst>
                  <a:outerShdw blurRad="38100" dist="38100" dir="2700000" algn="tl">
                    <a:srgbClr val="000000">
                      <a:alpha val="43137"/>
                    </a:srgbClr>
                  </a:outerShdw>
                </a:effectLst>
                <a:cs typeface="Times New Roman" panose="02020603050405020304" pitchFamily="18" charset="0"/>
              </a:rPr>
              <a:t>See</a:t>
            </a:r>
            <a:r>
              <a:rPr lang="en-US" altLang="en-US" baseline="0" dirty="0" smtClean="0">
                <a:solidFill>
                  <a:srgbClr val="FF0000"/>
                </a:solidFill>
                <a:effectLst>
                  <a:outerShdw blurRad="38100" dist="38100" dir="2700000" algn="tl">
                    <a:srgbClr val="000000">
                      <a:alpha val="43137"/>
                    </a:srgbClr>
                  </a:outerShdw>
                </a:effectLst>
                <a:cs typeface="Times New Roman" panose="02020603050405020304" pitchFamily="18" charset="0"/>
              </a:rPr>
              <a:t> Note 2 on page 5 of the AC. If the passenger doesn’t know what operational control is or they are not responsible for each action, or they have no idea what the question means, the lessor remains in control and it is an illegal charter.</a:t>
            </a:r>
            <a:endParaRPr lang="en-US" altLang="en-US" dirty="0">
              <a:solidFill>
                <a:srgbClr val="FF0000"/>
              </a:solidFill>
              <a:effectLst>
                <a:outerShdw blurRad="38100" dist="38100" dir="2700000" algn="tl">
                  <a:srgbClr val="000000">
                    <a:alpha val="43137"/>
                  </a:srgbClr>
                </a:outerShdw>
              </a:effectLst>
              <a:cs typeface="Times New Roman" panose="02020603050405020304" pitchFamily="18" charset="0"/>
            </a:endParaRPr>
          </a:p>
          <a:p>
            <a:pPr defTabSz="912205">
              <a:defRPr/>
            </a:pPr>
            <a:endParaRPr lang="en-US" altLang="en-US" dirty="0">
              <a:solidFill>
                <a:srgbClr val="FF0000"/>
              </a:solidFill>
              <a:effectLst>
                <a:outerShdw blurRad="38100" dist="38100" dir="2700000" algn="tl">
                  <a:srgbClr val="000000">
                    <a:alpha val="43137"/>
                  </a:srgbClr>
                </a:outerShdw>
              </a:effectLst>
              <a:cs typeface="Times New Roman" panose="02020603050405020304" pitchFamily="18" charset="0"/>
            </a:endParaRPr>
          </a:p>
          <a:p>
            <a:pPr marL="0" marR="0" lvl="0" indent="0" algn="l" defTabSz="912205"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dirty="0">
              <a:solidFill>
                <a:srgbClr val="FF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984428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17</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smtClean="0"/>
              <a:t>Continue with questions </a:t>
            </a:r>
          </a:p>
          <a:p>
            <a:endParaRPr lang="en-US" dirty="0" smtClean="0"/>
          </a:p>
          <a:p>
            <a:r>
              <a:rPr lang="en-US" dirty="0" smtClean="0"/>
              <a:t>These 7 questions are great</a:t>
            </a:r>
            <a:r>
              <a:rPr lang="en-US" baseline="0" dirty="0" smtClean="0"/>
              <a:t> and a good start</a:t>
            </a:r>
            <a:r>
              <a:rPr lang="en-US" dirty="0" smtClean="0"/>
              <a:t> but it is not all of the questions regarding</a:t>
            </a:r>
            <a:r>
              <a:rPr lang="en-US" baseline="0" dirty="0" smtClean="0"/>
              <a:t> operational control you can ask</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p:txBody>
      </p:sp>
    </p:spTree>
    <p:extLst>
      <p:ext uri="{BB962C8B-B14F-4D97-AF65-F5344CB8AC3E}">
        <p14:creationId xmlns:p14="http://schemas.microsoft.com/office/powerpoint/2010/main" val="1910241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18</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smtClean="0"/>
              <a:t>Legitimate</a:t>
            </a:r>
            <a:r>
              <a:rPr lang="en-US" baseline="0" dirty="0" smtClean="0"/>
              <a:t> operators should give you these 2 documents without hesitation or complaint.</a:t>
            </a:r>
          </a:p>
          <a:p>
            <a:r>
              <a:rPr lang="en-US" baseline="0" dirty="0" smtClean="0"/>
              <a:t>Legitimate charter operators have FAA authority to operate commercial charters, they are in operational control of those flights, they do not need nor will they require you as the end user to sign a dry lease….</a:t>
            </a:r>
            <a:endParaRPr lang="en-US"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p:txBody>
      </p:sp>
    </p:spTree>
    <p:extLst>
      <p:ext uri="{BB962C8B-B14F-4D97-AF65-F5344CB8AC3E}">
        <p14:creationId xmlns:p14="http://schemas.microsoft.com/office/powerpoint/2010/main" val="2783197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19</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baseline="0" dirty="0" smtClean="0"/>
              <a:t>Other red flags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a:p>
            <a:endParaRPr lang="en-US" baseline="0" dirty="0" smtClean="0"/>
          </a:p>
        </p:txBody>
      </p:sp>
    </p:spTree>
    <p:extLst>
      <p:ext uri="{BB962C8B-B14F-4D97-AF65-F5344CB8AC3E}">
        <p14:creationId xmlns:p14="http://schemas.microsoft.com/office/powerpoint/2010/main" val="246295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Illegal</a:t>
            </a:r>
            <a:r>
              <a:rPr lang="en-US" baseline="0" dirty="0" smtClean="0"/>
              <a:t> charters are present, that is a fact….they can go by many names that sound official or technical. Another complication is they may go by a legal name or imply a legal operation but in day to day operations they are not operated with the same safety standards or over sight as legitimate operators. It’s crucial for you, the end user, to understand what to look for, questions to ask and for you to be wary of the “it’s too good to be true deal”. Safety is the priority and these operations do not adhere to the required safety rules of the legal operators, therefore they are a safety risk to you and the National Airspace System.</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p:txBody>
      </p:sp>
      <p:sp>
        <p:nvSpPr>
          <p:cNvPr id="4" name="Slide Number Placeholder 3"/>
          <p:cNvSpPr>
            <a:spLocks noGrp="1"/>
          </p:cNvSpPr>
          <p:nvPr>
            <p:ph type="sldNum" sz="quarter" idx="10"/>
          </p:nvPr>
        </p:nvSpPr>
        <p:spPr/>
        <p:txBody>
          <a:bodyPr/>
          <a:lstStyle/>
          <a:p>
            <a:fld id="{1DD0556B-5F2D-49B6-9539-2910F0D42023}" type="slidenum">
              <a:rPr lang="en-US" smtClean="0"/>
              <a:t>2</a:t>
            </a:fld>
            <a:endParaRPr lang="en-US"/>
          </a:p>
        </p:txBody>
      </p:sp>
    </p:spTree>
    <p:extLst>
      <p:ext uri="{BB962C8B-B14F-4D97-AF65-F5344CB8AC3E}">
        <p14:creationId xmlns:p14="http://schemas.microsoft.com/office/powerpoint/2010/main" val="928373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20</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smtClean="0"/>
              <a:t>For the public, make sure the name matches who you think should</a:t>
            </a:r>
            <a:r>
              <a:rPr lang="en-US" baseline="0" dirty="0" smtClean="0"/>
              <a:t> be operating the flight, if it doesn't ask why? Explain it to me. Or, worse if the operator gives you some other document, you have a problem.</a:t>
            </a:r>
            <a:endParaRPr lang="en-US"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a:p>
            <a:endParaRPr lang="en-US" baseline="0" dirty="0" smtClean="0"/>
          </a:p>
        </p:txBody>
      </p:sp>
    </p:spTree>
    <p:extLst>
      <p:ext uri="{BB962C8B-B14F-4D97-AF65-F5344CB8AC3E}">
        <p14:creationId xmlns:p14="http://schemas.microsoft.com/office/powerpoint/2010/main" val="145098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21</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dirty="0" smtClean="0"/>
          </a:p>
          <a:p>
            <a:r>
              <a:rPr lang="en-US" baseline="0" dirty="0" smtClean="0"/>
              <a:t>Aircraft tail numbers listed in paragraph D85, for a legitimate operator, these are the only ones they can utilize in commercial air transportation.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p:txBody>
      </p:sp>
    </p:spTree>
    <p:extLst>
      <p:ext uri="{BB962C8B-B14F-4D97-AF65-F5344CB8AC3E}">
        <p14:creationId xmlns:p14="http://schemas.microsoft.com/office/powerpoint/2010/main" val="289432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Emphasis on the FAA Safe</a:t>
            </a:r>
            <a:r>
              <a:rPr lang="en-US" baseline="0" dirty="0" smtClean="0"/>
              <a:t> Air Charter and NATA website for any questions on what to look for, questions to ask and things to look for.</a:t>
            </a:r>
          </a:p>
          <a:p>
            <a:endParaRPr lang="en-US" baseline="0" dirty="0" smtClean="0"/>
          </a:p>
          <a:p>
            <a:r>
              <a:rPr lang="en-US" baseline="0" dirty="0" smtClean="0"/>
              <a:t>If you think you have observed an illegal charter, you can report your suspicions on the NATA website or FAA Hotline.</a:t>
            </a:r>
          </a:p>
          <a:p>
            <a:endParaRPr lang="en-US" baseline="0" dirty="0" smtClean="0"/>
          </a:p>
          <a:p>
            <a:r>
              <a:rPr lang="en-US" baseline="0" dirty="0" smtClean="0"/>
              <a:t>Explain the FAA has a large social media presence for information.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p:txBody>
      </p:sp>
      <p:sp>
        <p:nvSpPr>
          <p:cNvPr id="4" name="Slide Number Placeholder 3"/>
          <p:cNvSpPr>
            <a:spLocks noGrp="1"/>
          </p:cNvSpPr>
          <p:nvPr>
            <p:ph type="sldNum" sz="quarter" idx="10"/>
          </p:nvPr>
        </p:nvSpPr>
        <p:spPr/>
        <p:txBody>
          <a:bodyPr/>
          <a:lstStyle/>
          <a:p>
            <a:fld id="{1DD0556B-5F2D-49B6-9539-2910F0D42023}" type="slidenum">
              <a:rPr lang="en-US" smtClean="0"/>
              <a:t>22</a:t>
            </a:fld>
            <a:endParaRPr lang="en-US"/>
          </a:p>
        </p:txBody>
      </p:sp>
    </p:spTree>
    <p:extLst>
      <p:ext uri="{BB962C8B-B14F-4D97-AF65-F5344CB8AC3E}">
        <p14:creationId xmlns:p14="http://schemas.microsoft.com/office/powerpoint/2010/main" val="1686359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Advisory Circulars available to the public via any search engine. Educational in nature, good documents</a:t>
            </a:r>
            <a:r>
              <a:rPr lang="en-US" baseline="0" dirty="0" smtClean="0"/>
              <a:t> to go to when you have questions.</a:t>
            </a:r>
          </a:p>
          <a:p>
            <a:endParaRPr lang="en-US" baseline="0" dirty="0" smtClean="0"/>
          </a:p>
          <a:p>
            <a:r>
              <a:rPr lang="en-US" baseline="0" dirty="0" smtClean="0"/>
              <a:t>AC 91-37B very helpful to potential charter customers to avoid the sham dry lease.</a:t>
            </a:r>
          </a:p>
          <a:p>
            <a:r>
              <a:rPr lang="en-US" baseline="0" dirty="0" smtClean="0"/>
              <a:t>AC 120-12A helpful in understanding what holding out is and isn’t.</a:t>
            </a:r>
          </a:p>
          <a:p>
            <a:r>
              <a:rPr lang="en-US" baseline="0" dirty="0" smtClean="0"/>
              <a:t>AC 61-142 helpful to understand the scenarios where expense sharing is legal, gives many examples.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1DD0556B-5F2D-49B6-9539-2910F0D42023}" type="slidenum">
              <a:rPr lang="en-US" smtClean="0"/>
              <a:t>23</a:t>
            </a:fld>
            <a:endParaRPr lang="en-US"/>
          </a:p>
        </p:txBody>
      </p:sp>
    </p:spTree>
    <p:extLst>
      <p:ext uri="{BB962C8B-B14F-4D97-AF65-F5344CB8AC3E}">
        <p14:creationId xmlns:p14="http://schemas.microsoft.com/office/powerpoint/2010/main" val="3492540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smtClean="0"/>
              <a:t>(Next</a:t>
            </a:r>
            <a:r>
              <a:rPr lang="en-US" altLang="en-US" b="1" baseline="0" smtClean="0"/>
              <a:t> Slide)</a:t>
            </a:r>
            <a:endParaRPr lang="en-US" altLang="en-US" b="1" smtClean="0"/>
          </a:p>
        </p:txBody>
      </p:sp>
      <p:sp>
        <p:nvSpPr>
          <p:cNvPr id="4" name="Slide Number Placeholder 3"/>
          <p:cNvSpPr>
            <a:spLocks noGrp="1"/>
          </p:cNvSpPr>
          <p:nvPr>
            <p:ph type="sldNum" sz="quarter" idx="10"/>
          </p:nvPr>
        </p:nvSpPr>
        <p:spPr/>
        <p:txBody>
          <a:bodyPr/>
          <a:lstStyle/>
          <a:p>
            <a:fld id="{1DD0556B-5F2D-49B6-9539-2910F0D42023}" type="slidenum">
              <a:rPr lang="en-US" smtClean="0"/>
              <a:t>24</a:t>
            </a:fld>
            <a:endParaRPr lang="en-US"/>
          </a:p>
        </p:txBody>
      </p:sp>
    </p:spTree>
    <p:extLst>
      <p:ext uri="{BB962C8B-B14F-4D97-AF65-F5344CB8AC3E}">
        <p14:creationId xmlns:p14="http://schemas.microsoft.com/office/powerpoint/2010/main" val="248800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It’s all about Safety…..although its hard to tell…. this was a Cessna Citation 500….this crash occurred near Oklahoma City back in 2008….the operation of this aircraft was a mess, it was managed by one company, leased out an operated by another, a 135 certificate holder that was only authorized to fly helicopters, and the passengers in the back thought they were on a legitimate charter. </a:t>
            </a:r>
          </a:p>
          <a:p>
            <a:r>
              <a:rPr lang="en-US" altLang="en-US" dirty="0" smtClean="0"/>
              <a:t>It’s really no secret that right now…that Congress, FAA, NATA and our others</a:t>
            </a:r>
            <a:r>
              <a:rPr lang="en-US" altLang="en-US" baseline="0" dirty="0" smtClean="0"/>
              <a:t> </a:t>
            </a:r>
            <a:r>
              <a:rPr lang="en-US" altLang="en-US" dirty="0" smtClean="0"/>
              <a:t>in the industry, have turned the spotlight on high regarding illegal charters and leases. </a:t>
            </a:r>
          </a:p>
          <a:p>
            <a:endParaRPr lang="en-US" altLang="en-US" dirty="0" smtClean="0"/>
          </a:p>
          <a:p>
            <a:r>
              <a:rPr lang="en-US" altLang="en-US" dirty="0" smtClean="0"/>
              <a:t>Understanding</a:t>
            </a:r>
            <a:r>
              <a:rPr lang="en-US" altLang="en-US" baseline="0" dirty="0" smtClean="0"/>
              <a:t> what an illegal charter is and the threat to </a:t>
            </a:r>
            <a:r>
              <a:rPr lang="en-US" altLang="en-US" dirty="0" smtClean="0"/>
              <a:t>Safety is why identifying and eliminating illegal charters is important.</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Legislative Mandate </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SEC. 540. Report on illegal charter flights. </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Not later than 180 days after the date of enactment of this Act, the Secretary of Transportation shall submit to the appropriate committees of Congress an analysis of reports filed during the 10-year period preceding such date of enactment through the illegal charter hotline of the FAA and other sources that includes— </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(1) what follow-up action the Department of Transportation or the Administration takes when a report of illegal charter operations is received;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(2) how the Department of Transportation or the Administration decides to allocate resources;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(3) challenges the Department of Transportation or the Administration face in identifying illegal operators; and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(4) recommendations for improving the efforts of the Department of Transportation or the Administration to combat illegal charter carrier operations.</a:t>
            </a:r>
          </a:p>
          <a:p>
            <a:endParaRPr lang="en-US" sz="1200" b="0" i="1"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1363" indent="-284163">
              <a:defRPr sz="3200">
                <a:solidFill>
                  <a:schemeClr val="tx1"/>
                </a:solidFill>
                <a:latin typeface="Arial" panose="020B0604020202020204" pitchFamily="34" charset="0"/>
              </a:defRPr>
            </a:lvl2pPr>
            <a:lvl3pPr marL="1141413" indent="-227013">
              <a:defRPr sz="3200">
                <a:solidFill>
                  <a:schemeClr val="tx1"/>
                </a:solidFill>
                <a:latin typeface="Arial" panose="020B0604020202020204" pitchFamily="34" charset="0"/>
              </a:defRPr>
            </a:lvl3pPr>
            <a:lvl4pPr marL="1598613" indent="-227013">
              <a:defRPr sz="3200">
                <a:solidFill>
                  <a:schemeClr val="tx1"/>
                </a:solidFill>
                <a:latin typeface="Arial" panose="020B0604020202020204" pitchFamily="34" charset="0"/>
              </a:defRPr>
            </a:lvl4pPr>
            <a:lvl5pPr marL="2055813" indent="-227013">
              <a:defRPr sz="3200">
                <a:solidFill>
                  <a:schemeClr val="tx1"/>
                </a:solidFill>
                <a:latin typeface="Arial" panose="020B0604020202020204" pitchFamily="34" charset="0"/>
              </a:defRPr>
            </a:lvl5pPr>
            <a:lvl6pPr marL="2513013" indent="-227013" eaLnBrk="0" fontAlgn="base" hangingPunct="0">
              <a:spcBef>
                <a:spcPct val="0"/>
              </a:spcBef>
              <a:spcAft>
                <a:spcPct val="0"/>
              </a:spcAft>
              <a:defRPr sz="3200">
                <a:solidFill>
                  <a:schemeClr val="tx1"/>
                </a:solidFill>
                <a:latin typeface="Arial" panose="020B0604020202020204" pitchFamily="34" charset="0"/>
              </a:defRPr>
            </a:lvl6pPr>
            <a:lvl7pPr marL="2970213" indent="-227013" eaLnBrk="0" fontAlgn="base" hangingPunct="0">
              <a:spcBef>
                <a:spcPct val="0"/>
              </a:spcBef>
              <a:spcAft>
                <a:spcPct val="0"/>
              </a:spcAft>
              <a:defRPr sz="3200">
                <a:solidFill>
                  <a:schemeClr val="tx1"/>
                </a:solidFill>
                <a:latin typeface="Arial" panose="020B0604020202020204" pitchFamily="34" charset="0"/>
              </a:defRPr>
            </a:lvl7pPr>
            <a:lvl8pPr marL="3427413" indent="-227013" eaLnBrk="0" fontAlgn="base" hangingPunct="0">
              <a:spcBef>
                <a:spcPct val="0"/>
              </a:spcBef>
              <a:spcAft>
                <a:spcPct val="0"/>
              </a:spcAft>
              <a:defRPr sz="3200">
                <a:solidFill>
                  <a:schemeClr val="tx1"/>
                </a:solidFill>
                <a:latin typeface="Arial" panose="020B0604020202020204" pitchFamily="34" charset="0"/>
              </a:defRPr>
            </a:lvl8pPr>
            <a:lvl9pPr marL="3884613" indent="-227013" eaLnBrk="0" fontAlgn="base" hangingPunct="0">
              <a:spcBef>
                <a:spcPct val="0"/>
              </a:spcBef>
              <a:spcAft>
                <a:spcPct val="0"/>
              </a:spcAft>
              <a:defRPr sz="3200">
                <a:solidFill>
                  <a:schemeClr val="tx1"/>
                </a:solidFill>
                <a:latin typeface="Arial" panose="020B0604020202020204" pitchFamily="34" charset="0"/>
              </a:defRPr>
            </a:lvl9pPr>
          </a:lstStyle>
          <a:p>
            <a:fld id="{72CA89A6-A8E8-4C2E-8DA8-42BB3FD12409}" type="slidenum">
              <a:rPr lang="en-US" altLang="en-US" sz="1200" smtClean="0">
                <a:latin typeface="Times New Roman" panose="02020603050405020304" pitchFamily="18" charset="0"/>
              </a:rPr>
              <a:pPr/>
              <a:t>3</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200616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Federal Excise Tax…7.5%, without charging this, illegal operators have an immediate advantage over legitimate operators.</a:t>
            </a:r>
          </a:p>
          <a:p>
            <a:endParaRPr lang="en-US" altLang="en-US" dirty="0" smtClean="0"/>
          </a:p>
          <a:p>
            <a:r>
              <a:rPr lang="en-US" altLang="en-US" dirty="0" smtClean="0"/>
              <a:t>With CARES Act, FET is suspended</a:t>
            </a:r>
            <a:r>
              <a:rPr lang="en-US" altLang="en-US" baseline="0" dirty="0" smtClean="0"/>
              <a:t> temporarily. </a:t>
            </a:r>
          </a:p>
          <a:p>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1363" indent="-284163">
              <a:defRPr sz="3200">
                <a:solidFill>
                  <a:schemeClr val="tx1"/>
                </a:solidFill>
                <a:latin typeface="Arial" panose="020B0604020202020204" pitchFamily="34" charset="0"/>
              </a:defRPr>
            </a:lvl2pPr>
            <a:lvl3pPr marL="1141413" indent="-227013">
              <a:defRPr sz="3200">
                <a:solidFill>
                  <a:schemeClr val="tx1"/>
                </a:solidFill>
                <a:latin typeface="Arial" panose="020B0604020202020204" pitchFamily="34" charset="0"/>
              </a:defRPr>
            </a:lvl3pPr>
            <a:lvl4pPr marL="1598613" indent="-227013">
              <a:defRPr sz="3200">
                <a:solidFill>
                  <a:schemeClr val="tx1"/>
                </a:solidFill>
                <a:latin typeface="Arial" panose="020B0604020202020204" pitchFamily="34" charset="0"/>
              </a:defRPr>
            </a:lvl4pPr>
            <a:lvl5pPr marL="2055813" indent="-227013">
              <a:defRPr sz="3200">
                <a:solidFill>
                  <a:schemeClr val="tx1"/>
                </a:solidFill>
                <a:latin typeface="Arial" panose="020B0604020202020204" pitchFamily="34" charset="0"/>
              </a:defRPr>
            </a:lvl5pPr>
            <a:lvl6pPr marL="2513013" indent="-227013" eaLnBrk="0" fontAlgn="base" hangingPunct="0">
              <a:spcBef>
                <a:spcPct val="0"/>
              </a:spcBef>
              <a:spcAft>
                <a:spcPct val="0"/>
              </a:spcAft>
              <a:defRPr sz="3200">
                <a:solidFill>
                  <a:schemeClr val="tx1"/>
                </a:solidFill>
                <a:latin typeface="Arial" panose="020B0604020202020204" pitchFamily="34" charset="0"/>
              </a:defRPr>
            </a:lvl6pPr>
            <a:lvl7pPr marL="2970213" indent="-227013" eaLnBrk="0" fontAlgn="base" hangingPunct="0">
              <a:spcBef>
                <a:spcPct val="0"/>
              </a:spcBef>
              <a:spcAft>
                <a:spcPct val="0"/>
              </a:spcAft>
              <a:defRPr sz="3200">
                <a:solidFill>
                  <a:schemeClr val="tx1"/>
                </a:solidFill>
                <a:latin typeface="Arial" panose="020B0604020202020204" pitchFamily="34" charset="0"/>
              </a:defRPr>
            </a:lvl7pPr>
            <a:lvl8pPr marL="3427413" indent="-227013" eaLnBrk="0" fontAlgn="base" hangingPunct="0">
              <a:spcBef>
                <a:spcPct val="0"/>
              </a:spcBef>
              <a:spcAft>
                <a:spcPct val="0"/>
              </a:spcAft>
              <a:defRPr sz="3200">
                <a:solidFill>
                  <a:schemeClr val="tx1"/>
                </a:solidFill>
                <a:latin typeface="Arial" panose="020B0604020202020204" pitchFamily="34" charset="0"/>
              </a:defRPr>
            </a:lvl8pPr>
            <a:lvl9pPr marL="3884613" indent="-227013" eaLnBrk="0" fontAlgn="base" hangingPunct="0">
              <a:spcBef>
                <a:spcPct val="0"/>
              </a:spcBef>
              <a:spcAft>
                <a:spcPct val="0"/>
              </a:spcAft>
              <a:defRPr sz="3200">
                <a:solidFill>
                  <a:schemeClr val="tx1"/>
                </a:solidFill>
                <a:latin typeface="Arial" panose="020B0604020202020204" pitchFamily="34" charset="0"/>
              </a:defRPr>
            </a:lvl9pPr>
          </a:lstStyle>
          <a:p>
            <a:fld id="{72CA89A6-A8E8-4C2E-8DA8-42BB3FD12409}" type="slidenum">
              <a:rPr lang="en-US" altLang="en-US" sz="1200" smtClean="0">
                <a:latin typeface="Times New Roman" panose="02020603050405020304" pitchFamily="18" charset="0"/>
              </a:rPr>
              <a:pPr/>
              <a:t>4</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252309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3297EADF-6DF5-4BD2-83CA-2B3EB0FE5AFF}" type="slidenum">
              <a:rPr lang="en-US" altLang="en-US" sz="1200" smtClean="0">
                <a:latin typeface="Times New Roman" panose="02020603050405020304" pitchFamily="18" charset="0"/>
              </a:rPr>
              <a:pPr/>
              <a:t>5</a:t>
            </a:fld>
            <a:endParaRPr lang="en-US" altLang="en-US" sz="1200" smtClean="0">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347663" y="4410075"/>
            <a:ext cx="62071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kern="0" dirty="0" smtClean="0">
                <a:solidFill>
                  <a:srgbClr val="FF0000"/>
                </a:solidFill>
              </a:rPr>
              <a:t>Without the higher safety bar requirements and oversight, illegal operators pose a tangible safety threat to the flying public.</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p:txBody>
      </p:sp>
    </p:spTree>
    <p:extLst>
      <p:ext uri="{BB962C8B-B14F-4D97-AF65-F5344CB8AC3E}">
        <p14:creationId xmlns:p14="http://schemas.microsoft.com/office/powerpoint/2010/main" val="2638442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25"/>
            <a:r>
              <a:rPr lang="en-US" altLang="en-US" dirty="0" smtClean="0"/>
              <a:t>Sham Dry Lease:  Most common we see right now and can be simple and complex…at it’s basic level a lessor “dry” leases an aircraft to lessee….that lessee should assume operational control and the lessee would control all functions BUT in reality the scam is the lessor retains control and provides the lessee/customer everything.</a:t>
            </a:r>
          </a:p>
          <a:p>
            <a:pPr defTabSz="911225"/>
            <a:r>
              <a:rPr lang="en-US" altLang="en-US" dirty="0" smtClean="0"/>
              <a:t>Just want to put a plug in for AC 91.37b…it is actually a great document to understand the sham dry lease and help in spotting one.</a:t>
            </a:r>
          </a:p>
          <a:p>
            <a:pPr defTabSz="911225"/>
            <a:endParaRPr lang="en-US" altLang="en-US" dirty="0" smtClean="0"/>
          </a:p>
          <a:p>
            <a:pPr defTabSz="911225"/>
            <a:r>
              <a:rPr lang="en-US" altLang="en-US" dirty="0" smtClean="0"/>
              <a:t>Legitimate 135 Operators:  Those certificated operators using aircraft not on their certificate</a:t>
            </a:r>
          </a:p>
          <a:p>
            <a:pPr defTabSz="911225"/>
            <a:endParaRPr lang="en-US" altLang="en-US" dirty="0" smtClean="0"/>
          </a:p>
          <a:p>
            <a:pPr defTabSz="911225"/>
            <a:r>
              <a:rPr lang="en-US" altLang="en-US" dirty="0" smtClean="0"/>
              <a:t>Aircraft Owners:  Self-explanatory</a:t>
            </a:r>
          </a:p>
          <a:p>
            <a:pPr defTabSz="911225"/>
            <a:endParaRPr lang="en-US" altLang="en-US" dirty="0" smtClean="0"/>
          </a:p>
          <a:p>
            <a:pPr marL="0" marR="0" lvl="0" indent="0" algn="l" defTabSz="911225"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p:txBody>
      </p:sp>
      <p:sp>
        <p:nvSpPr>
          <p:cNvPr id="4" name="Slide Number Placeholder 3"/>
          <p:cNvSpPr>
            <a:spLocks noGrp="1"/>
          </p:cNvSpPr>
          <p:nvPr>
            <p:ph type="sldNum" sz="quarter" idx="10"/>
          </p:nvPr>
        </p:nvSpPr>
        <p:spPr/>
        <p:txBody>
          <a:bodyPr/>
          <a:lstStyle/>
          <a:p>
            <a:fld id="{1DD0556B-5F2D-49B6-9539-2910F0D42023}" type="slidenum">
              <a:rPr lang="en-US" smtClean="0"/>
              <a:t>6</a:t>
            </a:fld>
            <a:endParaRPr lang="en-US"/>
          </a:p>
        </p:txBody>
      </p:sp>
    </p:spTree>
    <p:extLst>
      <p:ext uri="{BB962C8B-B14F-4D97-AF65-F5344CB8AC3E}">
        <p14:creationId xmlns:p14="http://schemas.microsoft.com/office/powerpoint/2010/main" val="1527825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1225" rtl="0" eaLnBrk="1" fontAlgn="auto" latinLnBrk="0" hangingPunct="1">
              <a:lnSpc>
                <a:spcPct val="100000"/>
              </a:lnSpc>
              <a:spcBef>
                <a:spcPts val="0"/>
              </a:spcBef>
              <a:spcAft>
                <a:spcPts val="0"/>
              </a:spcAft>
              <a:buClrTx/>
              <a:buSzTx/>
              <a:buFontTx/>
              <a:buNone/>
              <a:tabLst/>
              <a:defRPr/>
            </a:pPr>
            <a:r>
              <a:rPr lang="en-US" altLang="en-US" dirty="0" smtClean="0"/>
              <a:t>Demo flights:  This excuse or scam is starting to become more noticeable. An illegal operator just disguises the air transportation as a “demo”.  Cannot</a:t>
            </a:r>
            <a:r>
              <a:rPr lang="en-US" altLang="en-US" baseline="0" dirty="0" smtClean="0"/>
              <a:t> be a demo of air transportation services. Demo for purchase of the aircraft. NTSB Case law</a:t>
            </a:r>
            <a:endParaRPr lang="en-US" altLang="en-US" dirty="0" smtClean="0"/>
          </a:p>
          <a:p>
            <a:pPr defTabSz="911225"/>
            <a:endParaRPr lang="en-US" altLang="en-US" dirty="0" smtClean="0"/>
          </a:p>
          <a:p>
            <a:pPr defTabSz="911225"/>
            <a:r>
              <a:rPr lang="en-US" altLang="en-US" dirty="0" smtClean="0"/>
              <a:t>A/C Mgmt. Companies:  Operating illegal charters on the side.  Sometimes owners know, and sometimes they don’t. Often leads to falsification of maintenance hours to hide hours on an aircraft, possible significant safety concerns.</a:t>
            </a:r>
          </a:p>
          <a:p>
            <a:pPr defTabSz="911225"/>
            <a:endParaRPr lang="en-US" altLang="en-US" dirty="0" smtClean="0"/>
          </a:p>
          <a:p>
            <a:pPr defTabSz="911225"/>
            <a:r>
              <a:rPr lang="en-US" altLang="en-US" dirty="0" smtClean="0"/>
              <a:t>FAKE Flight:  Had a company offering flights from point a to point b – and by the way get some iPad instruction along the way.    Clearly not for flight instruction, guise for air transportation</a:t>
            </a:r>
          </a:p>
          <a:p>
            <a:pPr defTabSz="911225"/>
            <a:endParaRPr lang="en-US" altLang="en-US" dirty="0" smtClean="0"/>
          </a:p>
          <a:p>
            <a:pPr defTabSz="911225"/>
            <a:r>
              <a:rPr lang="en-US" altLang="en-US" dirty="0" smtClean="0"/>
              <a:t>Misuse of Expense Sharing:   – disguise for air transportation AC 61-142 </a:t>
            </a:r>
            <a:r>
              <a:rPr lang="en-US" altLang="en-US" baseline="0" dirty="0" smtClean="0"/>
              <a:t>Sharing Aircraft Operating Expenses IAW 61.113(c)</a:t>
            </a:r>
            <a:endParaRPr lang="en-US" alt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p:txBody>
      </p:sp>
      <p:sp>
        <p:nvSpPr>
          <p:cNvPr id="4" name="Slide Number Placeholder 3"/>
          <p:cNvSpPr>
            <a:spLocks noGrp="1"/>
          </p:cNvSpPr>
          <p:nvPr>
            <p:ph type="sldNum" sz="quarter" idx="10"/>
          </p:nvPr>
        </p:nvSpPr>
        <p:spPr/>
        <p:txBody>
          <a:bodyPr/>
          <a:lstStyle/>
          <a:p>
            <a:fld id="{1DD0556B-5F2D-49B6-9539-2910F0D42023}" type="slidenum">
              <a:rPr lang="en-US" smtClean="0"/>
              <a:t>7</a:t>
            </a:fld>
            <a:endParaRPr lang="en-US"/>
          </a:p>
        </p:txBody>
      </p:sp>
    </p:spTree>
    <p:extLst>
      <p:ext uri="{BB962C8B-B14F-4D97-AF65-F5344CB8AC3E}">
        <p14:creationId xmlns:p14="http://schemas.microsoft.com/office/powerpoint/2010/main" val="2743824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two ‘over-arching’ ACs are 120-12 and 91-37. BOTH ACs are critically important to helping understand illegal </a:t>
            </a:r>
            <a:r>
              <a:rPr lang="en-US" altLang="en-US" u="sng" dirty="0" smtClean="0"/>
              <a:t>charter…along with case law and legal interpretations on illegal charters</a:t>
            </a:r>
            <a:r>
              <a:rPr lang="en-US" altLang="en-US" u="sng" baseline="0" dirty="0" smtClean="0"/>
              <a:t> and of course the FARs.</a:t>
            </a:r>
            <a:endParaRPr lang="en-US" altLang="en-US" u="sng" dirty="0" smtClean="0"/>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908C8FE2-B89B-491C-8C59-1543C2BEF5AF}" type="slidenum">
              <a:rPr lang="en-US" altLang="en-US" sz="1200" smtClean="0">
                <a:latin typeface="Times New Roman" panose="02020603050405020304" pitchFamily="18" charset="0"/>
              </a:rPr>
              <a:pPr/>
              <a:t>8</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384489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You may have to tailor your presentation to the audience. Holding out discussion to the general public will have to be simplified to what it looks like and an understanding if they found an operator thru holding</a:t>
            </a:r>
            <a:r>
              <a:rPr lang="en-US" altLang="en-US" baseline="0" dirty="0" smtClean="0"/>
              <a:t> out….that operator is a common carrier and needs a certificate to conduct operations. If you have potential operators (legal and not) you can go into more detail on holding out and being a common carrier. Holding out is widely misunderstood and therefore some people the careless and clueless may not know they are doing it</a:t>
            </a:r>
            <a:endParaRPr lang="en-US" altLang="en-US" dirty="0" smtClean="0"/>
          </a:p>
          <a:p>
            <a:endParaRPr lang="en-US" altLang="en-US" dirty="0" smtClean="0"/>
          </a:p>
          <a:p>
            <a:r>
              <a:rPr lang="en-US" altLang="en-US" dirty="0" smtClean="0"/>
              <a:t>120-12A issued 4/26/1986 Although AC 120-12 was written in 1986, the over-all document is still supported by Legal interpretations and NTSB ALJ decisions.  A search of “Holding Out” in Legal Interpretations gives 9 pages (89 Interpretations) of references! </a:t>
            </a:r>
            <a:r>
              <a:rPr lang="en-US" altLang="en-US" u="sng" dirty="0" smtClean="0"/>
              <a:t>Holding Out is important in defining a Common Carri</a:t>
            </a:r>
            <a:r>
              <a:rPr lang="en-US" altLang="en-US" dirty="0" smtClean="0"/>
              <a:t>er. SOOOO how is “Holding Out” accomplished??</a:t>
            </a:r>
          </a:p>
          <a:p>
            <a:endParaRPr lang="en-US" altLang="en-US" dirty="0" smtClean="0"/>
          </a:p>
          <a:p>
            <a:pPr>
              <a:spcBef>
                <a:spcPts val="0"/>
              </a:spcBef>
            </a:pPr>
            <a:endParaRPr lang="en-US" altLang="en-US" sz="1200" dirty="0" smtClean="0"/>
          </a:p>
          <a:p>
            <a:pPr>
              <a:spcBef>
                <a:spcPts val="0"/>
              </a:spcBef>
            </a:pPr>
            <a:r>
              <a:rPr lang="en-US" sz="1200" dirty="0" smtClean="0"/>
              <a:t>Lets talk about each element individually.</a:t>
            </a:r>
          </a:p>
          <a:p>
            <a:endParaRPr lang="en-US" altLang="en-US" dirty="0" smtClean="0"/>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(Next</a:t>
            </a:r>
            <a:r>
              <a:rPr lang="en-US" altLang="en-US" b="1" baseline="0" dirty="0" smtClean="0"/>
              <a:t> Slide)</a:t>
            </a:r>
            <a:endParaRPr lang="en-US" altLang="en-US" b="1" dirty="0"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66C46ABB-5145-4C4E-8F39-977A95989F84}" type="slidenum">
              <a:rPr lang="en-US" altLang="en-US" sz="1200" smtClean="0">
                <a:latin typeface="Times New Roman" panose="02020603050405020304" pitchFamily="18" charset="0"/>
              </a:rPr>
              <a:pPr/>
              <a:t>9</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311079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idx="1"/>
          </p:nvPr>
        </p:nvSpPr>
        <p:spPr>
          <a:xfrm>
            <a:off x="2001520" y="1825625"/>
            <a:ext cx="9352280" cy="4351338"/>
          </a:xfrm>
          <a:prstGeom prst="rect">
            <a:avLst/>
          </a:prstGeom>
        </p:spPr>
        <p:txBody>
          <a:bodyPr vert="horz" lIns="91440" tIns="45720" rIns="91440" bIns="45720" rtlCol="0">
            <a:normAutofit/>
          </a:bodyPr>
          <a:lstStyle/>
          <a:p>
            <a:pPr lvl="0"/>
            <a:endParaRPr lang="en-US" dirty="0"/>
          </a:p>
        </p:txBody>
      </p:sp>
      <p:sp>
        <p:nvSpPr>
          <p:cNvPr id="5" name="Title Placeholder 1"/>
          <p:cNvSpPr>
            <a:spLocks noGrp="1"/>
          </p:cNvSpPr>
          <p:nvPr>
            <p:ph type="title"/>
          </p:nvPr>
        </p:nvSpPr>
        <p:spPr>
          <a:xfrm>
            <a:off x="2001520" y="415290"/>
            <a:ext cx="935228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7518048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a:extLst>
              <a:ext uri="{FF2B5EF4-FFF2-40B4-BE49-F238E27FC236}">
                <a16:creationId xmlns:a16="http://schemas.microsoft.com/office/drawing/2014/main" id="{A7A95819-5E09-5241-9741-407AF3173910}"/>
              </a:ext>
            </a:extLst>
          </p:cNvPr>
          <p:cNvSpPr>
            <a:spLocks noGrp="1"/>
          </p:cNvSpPr>
          <p:nvPr>
            <p:ph type="sldNum" sz="quarter" idx="4"/>
          </p:nvPr>
        </p:nvSpPr>
        <p:spPr>
          <a:xfrm>
            <a:off x="9169400" y="6407150"/>
            <a:ext cx="2743200" cy="365125"/>
          </a:xfrm>
          <a:prstGeom prst="rect">
            <a:avLst/>
          </a:prstGeom>
        </p:spPr>
        <p:txBody>
          <a:bodyPr/>
          <a:lstStyle>
            <a:lvl1pPr algn="r">
              <a:defRPr sz="1400">
                <a:latin typeface="Helvetica" panose="020B0604020202020204" pitchFamily="34" charset="0"/>
                <a:cs typeface="Helvetica" panose="020B0604020202020204" pitchFamily="34" charset="0"/>
              </a:defRPr>
            </a:lvl1pPr>
          </a:lstStyle>
          <a:p>
            <a:fld id="{EB8DCBB2-A892-884A-A7A2-86093500B163}" type="slidenum">
              <a:rPr lang="en-US" smtClean="0"/>
              <a:pPr/>
              <a:t>‹#›</a:t>
            </a:fld>
            <a:endParaRPr lang="en-US"/>
          </a:p>
        </p:txBody>
      </p:sp>
      <p:sp>
        <p:nvSpPr>
          <p:cNvPr id="5" name="Title Placeholder 1"/>
          <p:cNvSpPr>
            <a:spLocks noGrp="1"/>
          </p:cNvSpPr>
          <p:nvPr>
            <p:ph type="title"/>
          </p:nvPr>
        </p:nvSpPr>
        <p:spPr>
          <a:xfrm>
            <a:off x="838200" y="415290"/>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963048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16A837-DD06-4EAC-8C2D-8984C1DF3744}" type="slidenum">
              <a:rPr lang="en-US" altLang="en-US"/>
              <a:pPr>
                <a:defRPr/>
              </a:pPr>
              <a:t>‹#›</a:t>
            </a:fld>
            <a:endParaRPr lang="en-US" altLang="en-US"/>
          </a:p>
        </p:txBody>
      </p:sp>
    </p:spTree>
    <p:extLst>
      <p:ext uri="{BB962C8B-B14F-4D97-AF65-F5344CB8AC3E}">
        <p14:creationId xmlns:p14="http://schemas.microsoft.com/office/powerpoint/2010/main" val="1935991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5F4797-4B00-C74C-8099-8849B0D3BC99}"/>
              </a:ext>
            </a:extLst>
          </p:cNvPr>
          <p:cNvPicPr>
            <a:picLocks noChangeAspect="1"/>
          </p:cNvPicPr>
          <p:nvPr userDrawn="1"/>
        </p:nvPicPr>
        <p:blipFill>
          <a:blip r:embed="rId3"/>
          <a:stretch>
            <a:fillRect/>
          </a:stretch>
        </p:blipFill>
        <p:spPr>
          <a:xfrm>
            <a:off x="9304265" y="5645790"/>
            <a:ext cx="2727470" cy="1212209"/>
          </a:xfrm>
          <a:prstGeom prst="rect">
            <a:avLst/>
          </a:prstGeom>
        </p:spPr>
      </p:pic>
      <p:pic>
        <p:nvPicPr>
          <p:cNvPr id="12" name="Picture 11">
            <a:extLst>
              <a:ext uri="{FF2B5EF4-FFF2-40B4-BE49-F238E27FC236}">
                <a16:creationId xmlns:a16="http://schemas.microsoft.com/office/drawing/2014/main" id="{870D690D-C60F-554B-9BBE-F7EEB2A3C118}"/>
              </a:ext>
            </a:extLst>
          </p:cNvPr>
          <p:cNvPicPr>
            <a:picLocks noChangeAspect="1"/>
          </p:cNvPicPr>
          <p:nvPr userDrawn="1"/>
        </p:nvPicPr>
        <p:blipFill>
          <a:blip r:embed="rId4"/>
          <a:stretch>
            <a:fillRect/>
          </a:stretch>
        </p:blipFill>
        <p:spPr>
          <a:xfrm>
            <a:off x="76848" y="-43659"/>
            <a:ext cx="1795670" cy="6981568"/>
          </a:xfrm>
          <a:prstGeom prst="rect">
            <a:avLst/>
          </a:prstGeom>
        </p:spPr>
      </p:pic>
      <p:sp>
        <p:nvSpPr>
          <p:cNvPr id="3" name="Text Placeholder 2"/>
          <p:cNvSpPr>
            <a:spLocks noGrp="1"/>
          </p:cNvSpPr>
          <p:nvPr>
            <p:ph type="body" idx="1"/>
          </p:nvPr>
        </p:nvSpPr>
        <p:spPr>
          <a:xfrm>
            <a:off x="2001520" y="1825625"/>
            <a:ext cx="9352280" cy="4351338"/>
          </a:xfrm>
          <a:prstGeom prst="rect">
            <a:avLst/>
          </a:prstGeom>
        </p:spPr>
        <p:txBody>
          <a:bodyPr vert="horz" lIns="91440" tIns="45720" rIns="91440" bIns="45720" rtlCol="0">
            <a:normAutofit/>
          </a:bodyPr>
          <a:lstStyle/>
          <a:p>
            <a:pPr lvl="0"/>
            <a:endParaRPr lang="en-US" dirty="0"/>
          </a:p>
        </p:txBody>
      </p:sp>
      <p:sp>
        <p:nvSpPr>
          <p:cNvPr id="6" name="Title Placeholder 1"/>
          <p:cNvSpPr>
            <a:spLocks noGrp="1"/>
          </p:cNvSpPr>
          <p:nvPr>
            <p:ph type="title"/>
          </p:nvPr>
        </p:nvSpPr>
        <p:spPr>
          <a:xfrm>
            <a:off x="2001520" y="415290"/>
            <a:ext cx="935228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650251990"/>
      </p:ext>
    </p:extLst>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tx1"/>
          </a:solidFill>
          <a:latin typeface="Helvetica" panose="020B0604020202020204" pitchFamily="34" charset="0"/>
          <a:ea typeface="+mj-ea"/>
          <a:cs typeface="Helvetica" panose="020B0604020202020204" pitchFamily="34" charset="0"/>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36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5290"/>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a:extLst>
              <a:ext uri="{FF2B5EF4-FFF2-40B4-BE49-F238E27FC236}">
                <a16:creationId xmlns:a16="http://schemas.microsoft.com/office/drawing/2014/main" id="{44EBD036-33CA-E74D-95E9-78D71E3B014C}"/>
              </a:ext>
            </a:extLst>
          </p:cNvPr>
          <p:cNvPicPr>
            <a:picLocks noChangeAspect="1"/>
          </p:cNvPicPr>
          <p:nvPr userDrawn="1"/>
        </p:nvPicPr>
        <p:blipFill>
          <a:blip r:embed="rId4"/>
          <a:stretch>
            <a:fillRect/>
          </a:stretch>
        </p:blipFill>
        <p:spPr>
          <a:xfrm>
            <a:off x="9304265" y="5645790"/>
            <a:ext cx="2727470" cy="1212209"/>
          </a:xfrm>
          <a:prstGeom prst="rect">
            <a:avLst/>
          </a:prstGeom>
        </p:spPr>
      </p:pic>
      <p:pic>
        <p:nvPicPr>
          <p:cNvPr id="17" name="Picture 16">
            <a:extLst>
              <a:ext uri="{FF2B5EF4-FFF2-40B4-BE49-F238E27FC236}">
                <a16:creationId xmlns:a16="http://schemas.microsoft.com/office/drawing/2014/main" id="{C371B66A-E39C-924C-8E7B-593477CB8D2E}"/>
              </a:ext>
            </a:extLst>
          </p:cNvPr>
          <p:cNvPicPr>
            <a:picLocks noChangeAspect="1"/>
          </p:cNvPicPr>
          <p:nvPr userDrawn="1"/>
        </p:nvPicPr>
        <p:blipFill>
          <a:blip r:embed="rId5"/>
          <a:stretch>
            <a:fillRect/>
          </a:stretch>
        </p:blipFill>
        <p:spPr>
          <a:xfrm>
            <a:off x="344208" y="5645790"/>
            <a:ext cx="1880180" cy="1016572"/>
          </a:xfrm>
          <a:prstGeom prst="rect">
            <a:avLst/>
          </a:prstGeom>
        </p:spPr>
      </p:pic>
      <p:sp>
        <p:nvSpPr>
          <p:cNvPr id="18" name="Slide Number Placeholder 5">
            <a:extLst>
              <a:ext uri="{FF2B5EF4-FFF2-40B4-BE49-F238E27FC236}">
                <a16:creationId xmlns:a16="http://schemas.microsoft.com/office/drawing/2014/main" id="{A7A95819-5E09-5241-9741-407AF3173910}"/>
              </a:ext>
            </a:extLst>
          </p:cNvPr>
          <p:cNvSpPr>
            <a:spLocks noGrp="1"/>
          </p:cNvSpPr>
          <p:nvPr>
            <p:ph type="sldNum" sz="quarter" idx="4"/>
          </p:nvPr>
        </p:nvSpPr>
        <p:spPr>
          <a:xfrm>
            <a:off x="9169400" y="6407150"/>
            <a:ext cx="2743200" cy="365125"/>
          </a:xfrm>
          <a:prstGeom prst="rect">
            <a:avLst/>
          </a:prstGeom>
        </p:spPr>
        <p:txBody>
          <a:bodyPr/>
          <a:lstStyle>
            <a:lvl1pPr algn="r">
              <a:defRPr sz="1400">
                <a:latin typeface="Helvetica" panose="020B0604020202020204" pitchFamily="34" charset="0"/>
                <a:cs typeface="Helvetica" panose="020B0604020202020204" pitchFamily="34" charset="0"/>
              </a:defRPr>
            </a:lvl1pPr>
          </a:lstStyle>
          <a:p>
            <a:fld id="{EB8DCBB2-A892-884A-A7A2-86093500B163}" type="slidenum">
              <a:rPr lang="en-US" smtClean="0"/>
              <a:pPr/>
              <a:t>‹#›</a:t>
            </a:fld>
            <a:endParaRPr lang="en-US"/>
          </a:p>
        </p:txBody>
      </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0088" y="5512253"/>
            <a:ext cx="11344872" cy="239873"/>
          </a:xfrm>
          <a:prstGeom prst="rect">
            <a:avLst/>
          </a:prstGeom>
        </p:spPr>
      </p:pic>
    </p:spTree>
    <p:extLst>
      <p:ext uri="{BB962C8B-B14F-4D97-AF65-F5344CB8AC3E}">
        <p14:creationId xmlns:p14="http://schemas.microsoft.com/office/powerpoint/2010/main" val="3087478805"/>
      </p:ext>
    </p:extLst>
  </p:cSld>
  <p:clrMap bg1="lt1" tx1="dk1" bg2="lt2" tx2="dk2" accent1="accent1" accent2="accent2" accent3="accent3" accent4="accent4" accent5="accent5" accent6="accent6" hlink="hlink" folHlink="folHlink"/>
  <p:sldLayoutIdLst>
    <p:sldLayoutId id="2147483649" r:id="rId1"/>
    <p:sldLayoutId id="2147483652"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b="1"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g"/><Relationship Id="rId4" Type="http://schemas.openxmlformats.org/officeDocument/2006/relationships/image" Target="../media/image10.jpeg"/><Relationship Id="rId9"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a.gov/documentLibrary/media/Advisory_Circular/AC_91-37B.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a.gov/documentLibrary/media/Advisory_Circular/AC_91-37B.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faa.gov/go/safeaircharte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avoidillegalcharter.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aa.gov/documentLibrary/media/Advisory_Circular/AC_91-37B.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faa.gov/documentLibrary/media/Advisory_Circular/AC_61-142.pdf" TargetMode="External"/><Relationship Id="rId4" Type="http://schemas.openxmlformats.org/officeDocument/2006/relationships/hyperlink" Target="https://www.faa.gov/documentLibrary/media/Advisory_Circular/AC%20120-12A.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faa.gov/documentLibrary/media/Advisory_Circular/AC_91-37B.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faa.gov/documentLibrary/media/Advisory_Circular/AC_61-142.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ecfr.gov/cgi-bin/text-idx?SID=3f5641add742ba4c45790a373c19267b&amp;mc=true&amp;node=se14.2.61_1113&amp;rgn=div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aa.gov/documentLibrary/media/Advisory_Circular/AC%20120-12A.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faa.gov/documentLibrary/media/Advisory_Circular/AC_91-37B.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cs typeface="Times New Roman" panose="02020603050405020304" pitchFamily="18" charset="0"/>
              </a:rPr>
              <a:t>If You’re Getting Paid to Fly People or Cargo – Here’s How to Make Sure it’s Not an Illegal Charter!</a:t>
            </a:r>
            <a:endParaRPr lang="en-US" b="1" dirty="0"/>
          </a:p>
        </p:txBody>
      </p:sp>
      <p:sp>
        <p:nvSpPr>
          <p:cNvPr id="5" name="Rectangle 12"/>
          <p:cNvSpPr>
            <a:spLocks noGrp="1" noChangeArrowheads="1"/>
          </p:cNvSpPr>
          <p:nvPr>
            <p:ph idx="1"/>
          </p:nvPr>
        </p:nvSpPr>
        <p:spPr bwMode="auto">
          <a:xfrm>
            <a:off x="2001520" y="1700601"/>
            <a:ext cx="935228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buFontTx/>
              <a:buNone/>
              <a:defRPr/>
            </a:pPr>
            <a:endParaRPr lang="en-US" altLang="en-US" sz="3200" dirty="0" smtClean="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a:srcRect l="1855"/>
          <a:stretch/>
        </p:blipFill>
        <p:spPr>
          <a:xfrm>
            <a:off x="2094807" y="1833938"/>
            <a:ext cx="8156526" cy="3789320"/>
          </a:xfrm>
          <a:prstGeom prst="rect">
            <a:avLst/>
          </a:prstGeom>
        </p:spPr>
      </p:pic>
    </p:spTree>
    <p:extLst>
      <p:ext uri="{BB962C8B-B14F-4D97-AF65-F5344CB8AC3E}">
        <p14:creationId xmlns:p14="http://schemas.microsoft.com/office/powerpoint/2010/main" val="836558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vert="horz" lIns="91440" tIns="45720" rIns="91440" bIns="45720" rtlCol="0" anchor="ctr">
            <a:normAutofit/>
          </a:bodyPr>
          <a:lstStyle/>
          <a:p>
            <a:r>
              <a:rPr lang="en-US" dirty="0"/>
              <a:t>Element </a:t>
            </a:r>
            <a:r>
              <a:rPr lang="en-US" dirty="0" smtClean="0"/>
              <a:t>1) A Holding Out of </a:t>
            </a:r>
            <a:r>
              <a:rPr lang="en-US" dirty="0"/>
              <a:t>a </a:t>
            </a:r>
            <a:r>
              <a:rPr lang="en-US" dirty="0" smtClean="0"/>
              <a:t>Willingness</a:t>
            </a:r>
            <a:endParaRPr lang="en-US" dirty="0"/>
          </a:p>
        </p:txBody>
      </p:sp>
      <p:sp>
        <p:nvSpPr>
          <p:cNvPr id="8" name="Rectangle 3"/>
          <p:cNvSpPr>
            <a:spLocks noGrp="1" noChangeArrowheads="1"/>
          </p:cNvSpPr>
          <p:nvPr>
            <p:ph idx="1"/>
          </p:nvPr>
        </p:nvSpPr>
        <p:spPr>
          <a:xfrm>
            <a:off x="838200" y="1825625"/>
            <a:ext cx="10515600" cy="3116489"/>
          </a:xfrm>
        </p:spPr>
        <p:txBody>
          <a:bodyPr>
            <a:noAutofit/>
          </a:bodyPr>
          <a:lstStyle/>
          <a:p>
            <a:r>
              <a:rPr lang="en-US" sz="3600" dirty="0" smtClean="0"/>
              <a:t>Signs </a:t>
            </a:r>
            <a:r>
              <a:rPr lang="en-US" sz="3600" dirty="0"/>
              <a:t>and advertising</a:t>
            </a:r>
          </a:p>
          <a:p>
            <a:r>
              <a:rPr lang="en-US" sz="3600" dirty="0"/>
              <a:t>Actions of agents, agencies, sales people</a:t>
            </a:r>
          </a:p>
          <a:p>
            <a:r>
              <a:rPr lang="en-US" sz="3600" dirty="0" smtClean="0"/>
              <a:t>Reputation, word of mouth</a:t>
            </a:r>
            <a:endParaRPr lang="en-US" sz="3600" dirty="0"/>
          </a:p>
          <a:p>
            <a:r>
              <a:rPr lang="en-US" sz="3600" dirty="0"/>
              <a:t>Willing to carry only certain kinds of traffic, or only one organization, if available to </a:t>
            </a:r>
            <a:r>
              <a:rPr lang="en-US" sz="3600" dirty="0" smtClean="0"/>
              <a:t>anyone</a:t>
            </a:r>
            <a:endParaRPr lang="en-US" sz="3600" dirty="0"/>
          </a:p>
        </p:txBody>
      </p:sp>
      <p:sp>
        <p:nvSpPr>
          <p:cNvPr id="4" name="Slide Number Placeholder 3"/>
          <p:cNvSpPr>
            <a:spLocks noGrp="1"/>
          </p:cNvSpPr>
          <p:nvPr>
            <p:ph type="sldNum" sz="quarter" idx="12"/>
          </p:nvPr>
        </p:nvSpPr>
        <p:spPr/>
        <p:txBody>
          <a:bodyPr/>
          <a:lstStyle/>
          <a:p>
            <a:pPr algn="r" fontAlgn="base">
              <a:spcBef>
                <a:spcPct val="0"/>
              </a:spcBef>
              <a:spcAft>
                <a:spcPct val="0"/>
              </a:spcAft>
              <a:defRPr/>
            </a:pPr>
            <a:fld id="{74438B1A-AF1B-4C8B-993E-1BADE62A2451}" type="slidenum">
              <a:rPr lang="en-US" sz="1400">
                <a:latin typeface="Helvetica Neue Medium"/>
              </a:rPr>
              <a:pPr algn="r" fontAlgn="base">
                <a:spcBef>
                  <a:spcPct val="0"/>
                </a:spcBef>
                <a:spcAft>
                  <a:spcPct val="0"/>
                </a:spcAft>
                <a:defRPr/>
              </a:pPr>
              <a:t>10</a:t>
            </a:fld>
            <a:endParaRPr lang="en-US" sz="1400" dirty="0">
              <a:latin typeface="Helvetica Neue Medium"/>
            </a:endParaRPr>
          </a:p>
        </p:txBody>
      </p:sp>
    </p:spTree>
    <p:extLst>
      <p:ext uri="{BB962C8B-B14F-4D97-AF65-F5344CB8AC3E}">
        <p14:creationId xmlns:p14="http://schemas.microsoft.com/office/powerpoint/2010/main" val="1870942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10019122" y="6400800"/>
            <a:ext cx="1905000" cy="457200"/>
          </a:xfrm>
        </p:spPr>
        <p:txBody>
          <a:bodyPr/>
          <a:lstStyle/>
          <a:p>
            <a:fld id="{B3B1794D-CE01-4982-8A1C-98D478D9AB49}" type="slidenum">
              <a:rPr lang="en-US"/>
              <a:pPr/>
              <a:t>11</a:t>
            </a:fld>
            <a:endParaRPr lang="en-US" dirty="0"/>
          </a:p>
        </p:txBody>
      </p:sp>
      <p:sp>
        <p:nvSpPr>
          <p:cNvPr id="2" name="TextBox 1"/>
          <p:cNvSpPr txBox="1"/>
          <p:nvPr/>
        </p:nvSpPr>
        <p:spPr bwMode="auto">
          <a:xfrm>
            <a:off x="1994263" y="6248401"/>
            <a:ext cx="270836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endParaRPr lang="en-US" sz="1200" b="1" dirty="0">
              <a:solidFill>
                <a:srgbClr val="C0C0C0"/>
              </a:solidFill>
            </a:endParaRPr>
          </a:p>
        </p:txBody>
      </p:sp>
      <p:sp>
        <p:nvSpPr>
          <p:cNvPr id="3" name="TextBox 2"/>
          <p:cNvSpPr txBox="1"/>
          <p:nvPr/>
        </p:nvSpPr>
        <p:spPr bwMode="auto">
          <a:xfrm>
            <a:off x="1994263" y="6248400"/>
            <a:ext cx="353568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1100" dirty="0">
                <a:solidFill>
                  <a:schemeClr val="bg1"/>
                </a:solidFill>
              </a:rPr>
              <a:t>Public Availability Determined Under 5 USC 552</a:t>
            </a:r>
            <a:r>
              <a:rPr lang="en-US" sz="1100" dirty="0"/>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492" y="3951016"/>
            <a:ext cx="3571393" cy="1560763"/>
          </a:xfrm>
          <a:prstGeom prst="rect">
            <a:avLst/>
          </a:prstGeom>
        </p:spPr>
      </p:pic>
      <p:pic>
        <p:nvPicPr>
          <p:cNvPr id="1030" name="Picture 6" descr="https://tse4.mm.bing.net/th?id=OIP.bwCyxk_djuhRNq65LAkQIQHaE6&amp;pid=Api&amp;P=0&amp;w=227&amp;h=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523" y="177755"/>
            <a:ext cx="3223928" cy="21445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se3.mm.bing.net/th?id=OIP.tWsSl529uqMO6Ye1KLDwLQHaEK&amp;pid=Api&amp;P=0&amp;w=282&amp;h=1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492" y="2367450"/>
            <a:ext cx="26860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tse3.mm.bing.net/th?id=OIP.Ky5iG2GLARETO963YwFvvgAAAA&amp;pid=Api&amp;P=0&amp;w=233&amp;h=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500" y="441638"/>
            <a:ext cx="2639731" cy="18806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tse4.mm.bing.net/th?id=OIP.g_U9qq46tlzGLfUXCepJQAHaEM&amp;pid=Api&amp;P=0&amp;w=275&amp;h=1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0222" y="4104378"/>
            <a:ext cx="261937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0492" y="243907"/>
            <a:ext cx="2357438" cy="1896428"/>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10500" y="2540494"/>
            <a:ext cx="2857500" cy="2857500"/>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8124" y="2425598"/>
            <a:ext cx="2752725" cy="1495425"/>
          </a:xfrm>
          <a:prstGeom prst="rect">
            <a:avLst/>
          </a:prstGeom>
        </p:spPr>
      </p:pic>
    </p:spTree>
    <p:extLst>
      <p:ext uri="{BB962C8B-B14F-4D97-AF65-F5344CB8AC3E}">
        <p14:creationId xmlns:p14="http://schemas.microsoft.com/office/powerpoint/2010/main" val="38942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38200" y="783038"/>
            <a:ext cx="10515600" cy="1325563"/>
          </a:xfrm>
        </p:spPr>
        <p:txBody>
          <a:bodyPr vert="horz" lIns="91440" tIns="45720" rIns="91440" bIns="45720" rtlCol="0" anchor="ctr">
            <a:normAutofit/>
          </a:bodyPr>
          <a:lstStyle/>
          <a:p>
            <a:r>
              <a:rPr lang="en-US" dirty="0"/>
              <a:t>Element </a:t>
            </a:r>
            <a:r>
              <a:rPr lang="en-US" dirty="0" smtClean="0"/>
              <a:t>2) Persons </a:t>
            </a:r>
            <a:r>
              <a:rPr lang="en-US" dirty="0"/>
              <a:t>or Property</a:t>
            </a:r>
          </a:p>
        </p:txBody>
      </p:sp>
      <p:sp>
        <p:nvSpPr>
          <p:cNvPr id="4" name="Slide Number Placeholder 3"/>
          <p:cNvSpPr>
            <a:spLocks noGrp="1"/>
          </p:cNvSpPr>
          <p:nvPr>
            <p:ph type="sldNum" sz="quarter" idx="12"/>
          </p:nvPr>
        </p:nvSpPr>
        <p:spPr/>
        <p:txBody>
          <a:bodyPr/>
          <a:lstStyle/>
          <a:p>
            <a:pPr algn="r" fontAlgn="base">
              <a:spcBef>
                <a:spcPct val="0"/>
              </a:spcBef>
              <a:spcAft>
                <a:spcPct val="0"/>
              </a:spcAft>
              <a:defRPr/>
            </a:pPr>
            <a:fld id="{74438B1A-AF1B-4C8B-993E-1BADE62A2451}" type="slidenum">
              <a:rPr lang="en-US" sz="1400">
                <a:latin typeface="Helvetica Neue Medium"/>
              </a:rPr>
              <a:pPr algn="r" fontAlgn="base">
                <a:spcBef>
                  <a:spcPct val="0"/>
                </a:spcBef>
                <a:spcAft>
                  <a:spcPct val="0"/>
                </a:spcAft>
                <a:defRPr/>
              </a:pPr>
              <a:t>12</a:t>
            </a:fld>
            <a:endParaRPr lang="en-US" sz="1400" dirty="0">
              <a:latin typeface="Helvetica Neue Medium"/>
            </a:endParaRPr>
          </a:p>
        </p:txBody>
      </p:sp>
      <p:pic>
        <p:nvPicPr>
          <p:cNvPr id="2" name="Picture 1"/>
          <p:cNvPicPr>
            <a:picLocks noChangeAspect="1"/>
          </p:cNvPicPr>
          <p:nvPr/>
        </p:nvPicPr>
        <p:blipFill>
          <a:blip r:embed="rId3"/>
          <a:stretch>
            <a:fillRect/>
          </a:stretch>
        </p:blipFill>
        <p:spPr>
          <a:xfrm>
            <a:off x="718930" y="2872426"/>
            <a:ext cx="7340220" cy="963251"/>
          </a:xfrm>
          <a:prstGeom prst="rect">
            <a:avLst/>
          </a:prstGeom>
        </p:spPr>
      </p:pic>
    </p:spTree>
    <p:extLst>
      <p:ext uri="{BB962C8B-B14F-4D97-AF65-F5344CB8AC3E}">
        <p14:creationId xmlns:p14="http://schemas.microsoft.com/office/powerpoint/2010/main" val="457989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vert="horz" lIns="91440" tIns="45720" rIns="91440" bIns="45720" rtlCol="0" anchor="ctr">
            <a:normAutofit/>
          </a:bodyPr>
          <a:lstStyle/>
          <a:p>
            <a:r>
              <a:rPr lang="en-US" dirty="0"/>
              <a:t>Element (4): For Compensation or Hire</a:t>
            </a:r>
          </a:p>
        </p:txBody>
      </p:sp>
      <p:sp>
        <p:nvSpPr>
          <p:cNvPr id="8" name="Rectangle 3"/>
          <p:cNvSpPr>
            <a:spLocks noGrp="1" noChangeArrowheads="1"/>
          </p:cNvSpPr>
          <p:nvPr>
            <p:ph idx="1"/>
          </p:nvPr>
        </p:nvSpPr>
        <p:spPr>
          <a:xfrm>
            <a:off x="838200" y="1825625"/>
            <a:ext cx="10515600" cy="3934044"/>
          </a:xfrm>
        </p:spPr>
        <p:txBody>
          <a:bodyPr vert="horz" lIns="91440" tIns="45720" rIns="91440" bIns="45720" rtlCol="0">
            <a:noAutofit/>
          </a:bodyPr>
          <a:lstStyle/>
          <a:p>
            <a:pPr>
              <a:spcBef>
                <a:spcPts val="0"/>
              </a:spcBef>
            </a:pPr>
            <a:r>
              <a:rPr lang="en-US" sz="3600" dirty="0"/>
              <a:t>Compensation is broadly defined by the </a:t>
            </a:r>
            <a:r>
              <a:rPr lang="en-US" sz="3600" dirty="0" smtClean="0"/>
              <a:t>FAA</a:t>
            </a:r>
          </a:p>
          <a:p>
            <a:pPr lvl="1">
              <a:spcBef>
                <a:spcPts val="0"/>
              </a:spcBef>
            </a:pPr>
            <a:r>
              <a:rPr lang="en-US" sz="3200" dirty="0" smtClean="0"/>
              <a:t>Money</a:t>
            </a:r>
          </a:p>
          <a:p>
            <a:pPr lvl="1">
              <a:spcBef>
                <a:spcPts val="0"/>
              </a:spcBef>
            </a:pPr>
            <a:r>
              <a:rPr lang="en-US" sz="3200" dirty="0" smtClean="0"/>
              <a:t>Good will</a:t>
            </a:r>
          </a:p>
          <a:p>
            <a:pPr lvl="1">
              <a:spcBef>
                <a:spcPts val="0"/>
              </a:spcBef>
            </a:pPr>
            <a:r>
              <a:rPr lang="en-US" sz="3200" dirty="0" smtClean="0"/>
              <a:t>Expectation </a:t>
            </a:r>
            <a:r>
              <a:rPr lang="en-US" sz="3200" dirty="0"/>
              <a:t>of future </a:t>
            </a:r>
            <a:r>
              <a:rPr lang="en-US" sz="3200" dirty="0" smtClean="0"/>
              <a:t>business</a:t>
            </a:r>
          </a:p>
          <a:p>
            <a:pPr lvl="1">
              <a:spcBef>
                <a:spcPts val="0"/>
              </a:spcBef>
            </a:pPr>
            <a:r>
              <a:rPr lang="en-US" sz="3200" dirty="0" smtClean="0"/>
              <a:t>Nominal </a:t>
            </a:r>
            <a:r>
              <a:rPr lang="en-US" sz="3200" dirty="0"/>
              <a:t>charges such as “free transportation by air” included in the passenger’s hotel fee.</a:t>
            </a:r>
          </a:p>
        </p:txBody>
      </p:sp>
      <p:sp>
        <p:nvSpPr>
          <p:cNvPr id="4" name="Slide Number Placeholder 3"/>
          <p:cNvSpPr>
            <a:spLocks noGrp="1"/>
          </p:cNvSpPr>
          <p:nvPr>
            <p:ph type="sldNum" sz="quarter" idx="12"/>
          </p:nvPr>
        </p:nvSpPr>
        <p:spPr/>
        <p:txBody>
          <a:bodyPr/>
          <a:lstStyle/>
          <a:p>
            <a:pPr algn="r" fontAlgn="base">
              <a:spcBef>
                <a:spcPct val="0"/>
              </a:spcBef>
              <a:spcAft>
                <a:spcPct val="0"/>
              </a:spcAft>
              <a:defRPr/>
            </a:pPr>
            <a:fld id="{74438B1A-AF1B-4C8B-993E-1BADE62A2451}" type="slidenum">
              <a:rPr lang="en-US" sz="1400">
                <a:latin typeface="Helvetica Neue Medium"/>
              </a:rPr>
              <a:pPr algn="r" fontAlgn="base">
                <a:spcBef>
                  <a:spcPct val="0"/>
                </a:spcBef>
                <a:spcAft>
                  <a:spcPct val="0"/>
                </a:spcAft>
                <a:defRPr/>
              </a:pPr>
              <a:t>13</a:t>
            </a:fld>
            <a:endParaRPr lang="en-US" sz="1400" dirty="0">
              <a:latin typeface="Helvetica Neue Medium"/>
            </a:endParaRPr>
          </a:p>
        </p:txBody>
      </p:sp>
    </p:spTree>
    <p:extLst>
      <p:ext uri="{BB962C8B-B14F-4D97-AF65-F5344CB8AC3E}">
        <p14:creationId xmlns:p14="http://schemas.microsoft.com/office/powerpoint/2010/main" val="3261829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120153"/>
            <a:ext cx="10515600" cy="1325563"/>
          </a:xfrm>
        </p:spPr>
        <p:txBody>
          <a:bodyPr/>
          <a:lstStyle/>
          <a:p>
            <a:r>
              <a:rPr lang="en-US" altLang="en-US" dirty="0" smtClean="0">
                <a:solidFill>
                  <a:schemeClr val="tx1"/>
                </a:solidFill>
              </a:rPr>
              <a:t>Operational Control</a:t>
            </a:r>
          </a:p>
        </p:txBody>
      </p:sp>
      <p:sp>
        <p:nvSpPr>
          <p:cNvPr id="30723" name="Content Placeholder 2"/>
          <p:cNvSpPr>
            <a:spLocks noGrp="1"/>
          </p:cNvSpPr>
          <p:nvPr>
            <p:ph idx="1"/>
          </p:nvPr>
        </p:nvSpPr>
        <p:spPr>
          <a:xfrm>
            <a:off x="681644" y="1340126"/>
            <a:ext cx="9759141" cy="4538663"/>
          </a:xfrm>
        </p:spPr>
        <p:txBody>
          <a:bodyPr>
            <a:normAutofit fontScale="92500" lnSpcReduction="10000"/>
          </a:bodyPr>
          <a:lstStyle/>
          <a:p>
            <a:r>
              <a:rPr lang="en-US" altLang="en-US" dirty="0"/>
              <a:t>Operational Control is: Initiate, Conduct, and Terminate a Flight – Most Everything!</a:t>
            </a:r>
          </a:p>
          <a:p>
            <a:r>
              <a:rPr lang="en-US" altLang="en-US" dirty="0" smtClean="0">
                <a:hlinkClick r:id="rId3"/>
              </a:rPr>
              <a:t>AC 91-37B </a:t>
            </a:r>
            <a:r>
              <a:rPr lang="en-US" altLang="en-US" b="0" dirty="0" smtClean="0"/>
              <a:t>helps determine Operational Control and Legal Responsibility for the flight</a:t>
            </a:r>
            <a:endParaRPr lang="en-US" altLang="en-US" dirty="0" smtClean="0"/>
          </a:p>
          <a:p>
            <a:r>
              <a:rPr lang="en-US" altLang="en-US" dirty="0"/>
              <a:t>AC 91-37B </a:t>
            </a:r>
            <a:r>
              <a:rPr lang="en-US" altLang="en-US" b="0" dirty="0" smtClean="0"/>
              <a:t>asks </a:t>
            </a:r>
            <a:r>
              <a:rPr lang="en-US" altLang="en-US" dirty="0" smtClean="0"/>
              <a:t>7 questions</a:t>
            </a:r>
            <a:r>
              <a:rPr lang="en-US" altLang="en-US" b="0" dirty="0" smtClean="0"/>
              <a:t> to help determine… </a:t>
            </a:r>
          </a:p>
          <a:p>
            <a:pPr lvl="1"/>
            <a:r>
              <a:rPr lang="en-US" altLang="en-US" i="1" dirty="0" smtClean="0"/>
              <a:t>Who</a:t>
            </a:r>
            <a:r>
              <a:rPr lang="en-US" altLang="en-US" b="0" dirty="0" smtClean="0"/>
              <a:t> </a:t>
            </a:r>
            <a:r>
              <a:rPr lang="en-US" altLang="en-US" dirty="0" smtClean="0"/>
              <a:t>really</a:t>
            </a:r>
            <a:r>
              <a:rPr lang="en-US" altLang="en-US" b="0" dirty="0" smtClean="0"/>
              <a:t> has control – regardless of the wording of a contract or lease agreement.  </a:t>
            </a:r>
            <a:endParaRPr lang="en-US" altLang="en-US" dirty="0"/>
          </a:p>
          <a:p>
            <a:pPr lvl="1"/>
            <a:endParaRPr lang="en-US" altLang="en-US" sz="1200" b="0" dirty="0" smtClean="0"/>
          </a:p>
          <a:p>
            <a:pPr marL="457200" lvl="1" indent="0" algn="ctr">
              <a:buNone/>
            </a:pPr>
            <a:r>
              <a:rPr lang="en-US" altLang="en-US" b="1" i="1" dirty="0" smtClean="0"/>
              <a:t>In other words, </a:t>
            </a:r>
            <a:r>
              <a:rPr lang="en-US" altLang="en-US" b="1" i="1" dirty="0"/>
              <a:t>regardless</a:t>
            </a:r>
            <a:r>
              <a:rPr lang="en-US" altLang="en-US" b="1" i="1" dirty="0" smtClean="0"/>
              <a:t> of what the lease says, </a:t>
            </a:r>
          </a:p>
          <a:p>
            <a:pPr marL="457200" lvl="1" indent="0" algn="ctr">
              <a:buNone/>
            </a:pPr>
            <a:r>
              <a:rPr lang="en-US" altLang="en-US" b="1" i="1" dirty="0" smtClean="0"/>
              <a:t>what is really happening?</a:t>
            </a:r>
          </a:p>
        </p:txBody>
      </p:sp>
      <p:sp>
        <p:nvSpPr>
          <p:cNvPr id="2" name="Slide Number Placeholder 1"/>
          <p:cNvSpPr>
            <a:spLocks noGrp="1"/>
          </p:cNvSpPr>
          <p:nvPr>
            <p:ph type="sldNum" sz="quarter" idx="12"/>
          </p:nvPr>
        </p:nvSpPr>
        <p:spPr/>
        <p:txBody>
          <a:bodyPr/>
          <a:lstStyle/>
          <a:p>
            <a:pPr>
              <a:defRPr/>
            </a:pPr>
            <a:fld id="{3616A837-DD06-4EAC-8C2D-8984C1DF3744}" type="slidenum">
              <a:rPr lang="en-US" altLang="en-US" smtClean="0"/>
              <a:pPr>
                <a:defRPr/>
              </a:pPr>
              <a:t>14</a:t>
            </a:fld>
            <a:endParaRPr lang="en-US" altLang="en-US"/>
          </a:p>
        </p:txBody>
      </p:sp>
    </p:spTree>
    <p:extLst>
      <p:ext uri="{BB962C8B-B14F-4D97-AF65-F5344CB8AC3E}">
        <p14:creationId xmlns:p14="http://schemas.microsoft.com/office/powerpoint/2010/main" val="4146254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38200" y="415291"/>
            <a:ext cx="10515600" cy="1223010"/>
          </a:xfrm>
        </p:spPr>
        <p:txBody>
          <a:bodyPr>
            <a:normAutofit/>
          </a:bodyPr>
          <a:lstStyle/>
          <a:p>
            <a:r>
              <a:rPr lang="en-US" altLang="en-US" dirty="0" smtClean="0"/>
              <a:t>Who Has Operational Control?</a:t>
            </a:r>
            <a:endParaRPr lang="en-US" altLang="en-US" dirty="0"/>
          </a:p>
        </p:txBody>
      </p:sp>
      <p:sp>
        <p:nvSpPr>
          <p:cNvPr id="34819" name="Content Placeholder 2"/>
          <p:cNvSpPr>
            <a:spLocks noGrp="1"/>
          </p:cNvSpPr>
          <p:nvPr>
            <p:ph idx="1"/>
          </p:nvPr>
        </p:nvSpPr>
        <p:spPr>
          <a:xfrm>
            <a:off x="838200" y="1638301"/>
            <a:ext cx="10515600" cy="4538662"/>
          </a:xfrm>
        </p:spPr>
        <p:txBody>
          <a:bodyPr>
            <a:normAutofit/>
          </a:bodyPr>
          <a:lstStyle/>
          <a:p>
            <a:pPr marL="0" indent="0">
              <a:lnSpc>
                <a:spcPct val="110000"/>
              </a:lnSpc>
              <a:buNone/>
            </a:pPr>
            <a:r>
              <a:rPr lang="en-US" altLang="en-US" sz="2600" b="1" dirty="0" smtClean="0"/>
              <a:t>This is the Main Question</a:t>
            </a:r>
          </a:p>
          <a:p>
            <a:pPr>
              <a:lnSpc>
                <a:spcPct val="110000"/>
              </a:lnSpc>
            </a:pPr>
            <a:r>
              <a:rPr lang="en-US" altLang="en-US" sz="2600" dirty="0" smtClean="0"/>
              <a:t>The </a:t>
            </a:r>
            <a:r>
              <a:rPr lang="en-US" altLang="en-US" sz="2600" dirty="0"/>
              <a:t>answer </a:t>
            </a:r>
            <a:r>
              <a:rPr lang="en-US" altLang="en-US" sz="2600" dirty="0" smtClean="0"/>
              <a:t>will </a:t>
            </a:r>
            <a:r>
              <a:rPr lang="en-US" altLang="en-US" sz="2600" dirty="0"/>
              <a:t>further define whether this is an </a:t>
            </a:r>
            <a:r>
              <a:rPr lang="en-US" altLang="en-US" sz="2600" dirty="0" smtClean="0"/>
              <a:t>Illegal Charter, </a:t>
            </a:r>
            <a:r>
              <a:rPr lang="en-US" altLang="en-US" sz="2600" dirty="0"/>
              <a:t>or a legitimate </a:t>
            </a:r>
            <a:r>
              <a:rPr lang="en-US" altLang="en-US" sz="2600" dirty="0" smtClean="0"/>
              <a:t>Dry Lease.  </a:t>
            </a:r>
          </a:p>
          <a:p>
            <a:pPr lvl="1">
              <a:lnSpc>
                <a:spcPct val="110000"/>
              </a:lnSpc>
            </a:pPr>
            <a:r>
              <a:rPr lang="en-US" altLang="en-US" sz="2200" dirty="0" smtClean="0"/>
              <a:t>In </a:t>
            </a:r>
            <a:r>
              <a:rPr lang="en-US" altLang="en-US" sz="2200" dirty="0"/>
              <a:t>a true </a:t>
            </a:r>
            <a:r>
              <a:rPr lang="en-US" altLang="en-US" sz="2200" dirty="0" smtClean="0"/>
              <a:t>Dry Lease</a:t>
            </a:r>
            <a:r>
              <a:rPr lang="en-US" altLang="en-US" sz="2200" dirty="0"/>
              <a:t>, the Lessee knows </a:t>
            </a:r>
            <a:r>
              <a:rPr lang="en-US" altLang="en-US" sz="2200" dirty="0" smtClean="0"/>
              <a:t>they have </a:t>
            </a:r>
            <a:r>
              <a:rPr lang="en-US" altLang="en-US" sz="2200" dirty="0"/>
              <a:t>Operational Control and </a:t>
            </a:r>
            <a:r>
              <a:rPr lang="en-US" altLang="en-US" sz="2200" dirty="0" smtClean="0"/>
              <a:t>know </a:t>
            </a:r>
            <a:r>
              <a:rPr lang="en-US" altLang="en-US" sz="2200" dirty="0"/>
              <a:t>how to use </a:t>
            </a:r>
            <a:r>
              <a:rPr lang="en-US" altLang="en-US" sz="2200" dirty="0" smtClean="0"/>
              <a:t>it</a:t>
            </a:r>
          </a:p>
          <a:p>
            <a:pPr>
              <a:lnSpc>
                <a:spcPct val="110000"/>
              </a:lnSpc>
            </a:pPr>
            <a:r>
              <a:rPr lang="en-US" altLang="en-US" sz="2200" dirty="0" smtClean="0"/>
              <a:t>When </a:t>
            </a:r>
            <a:r>
              <a:rPr lang="en-US" altLang="en-US" sz="2200" dirty="0"/>
              <a:t>the Lessee’s answers to the “7” questions in </a:t>
            </a:r>
            <a:r>
              <a:rPr lang="en-US" altLang="en-US" sz="2200" dirty="0">
                <a:hlinkClick r:id="rId3"/>
              </a:rPr>
              <a:t>AC 91-37B</a:t>
            </a:r>
            <a:r>
              <a:rPr lang="en-US" altLang="en-US" sz="2200" dirty="0"/>
              <a:t>, are someone (entity) other than the </a:t>
            </a:r>
            <a:r>
              <a:rPr lang="en-US" altLang="en-US" sz="2200" dirty="0" smtClean="0"/>
              <a:t>Lessee is responsible or “I don’t know”, </a:t>
            </a:r>
            <a:r>
              <a:rPr lang="en-US" altLang="en-US" sz="2200" dirty="0"/>
              <a:t>then the Lessee </a:t>
            </a:r>
            <a:r>
              <a:rPr lang="en-US" altLang="en-US" sz="2200" dirty="0" smtClean="0"/>
              <a:t>does</a:t>
            </a:r>
            <a:r>
              <a:rPr lang="en-US" altLang="en-US" sz="2200" b="1" dirty="0" smtClean="0"/>
              <a:t> not </a:t>
            </a:r>
            <a:r>
              <a:rPr lang="en-US" altLang="en-US" sz="2200" dirty="0" smtClean="0"/>
              <a:t>have </a:t>
            </a:r>
            <a:r>
              <a:rPr lang="en-US" altLang="en-US" sz="2200" dirty="0"/>
              <a:t>Operational </a:t>
            </a:r>
            <a:r>
              <a:rPr lang="en-US" altLang="en-US" sz="2200" dirty="0" smtClean="0"/>
              <a:t>Control.</a:t>
            </a:r>
            <a:endParaRPr lang="en-US" altLang="en-US" sz="2200" dirty="0"/>
          </a:p>
          <a:p>
            <a:pPr marL="0" indent="0">
              <a:lnSpc>
                <a:spcPct val="110000"/>
              </a:lnSpc>
              <a:buNone/>
            </a:pPr>
            <a:endParaRPr lang="en-US" altLang="en-US" b="0" dirty="0" smtClean="0"/>
          </a:p>
        </p:txBody>
      </p:sp>
      <p:sp>
        <p:nvSpPr>
          <p:cNvPr id="2" name="Slide Number Placeholder 1"/>
          <p:cNvSpPr>
            <a:spLocks noGrp="1"/>
          </p:cNvSpPr>
          <p:nvPr>
            <p:ph type="sldNum" sz="quarter" idx="12"/>
          </p:nvPr>
        </p:nvSpPr>
        <p:spPr/>
        <p:txBody>
          <a:bodyPr/>
          <a:lstStyle/>
          <a:p>
            <a:pPr>
              <a:defRPr/>
            </a:pPr>
            <a:fld id="{3616A837-DD06-4EAC-8C2D-8984C1DF3744}" type="slidenum">
              <a:rPr lang="en-US" altLang="en-US" smtClean="0"/>
              <a:pPr>
                <a:defRPr/>
              </a:pPr>
              <a:t>15</a:t>
            </a:fld>
            <a:endParaRPr lang="en-US" altLang="en-US"/>
          </a:p>
        </p:txBody>
      </p:sp>
    </p:spTree>
    <p:extLst>
      <p:ext uri="{BB962C8B-B14F-4D97-AF65-F5344CB8AC3E}">
        <p14:creationId xmlns:p14="http://schemas.microsoft.com/office/powerpoint/2010/main" val="1338507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9959009" y="6400800"/>
            <a:ext cx="1905000" cy="457200"/>
          </a:xfrm>
        </p:spPr>
        <p:txBody>
          <a:bodyPr/>
          <a:lstStyle/>
          <a:p>
            <a:fld id="{B3B1794D-CE01-4982-8A1C-98D478D9AB49}" type="slidenum">
              <a:rPr lang="en-US"/>
              <a:pPr/>
              <a:t>16</a:t>
            </a:fld>
            <a:endParaRPr lang="en-US" dirty="0"/>
          </a:p>
        </p:txBody>
      </p:sp>
      <p:sp>
        <p:nvSpPr>
          <p:cNvPr id="2" name="TextBox 1"/>
          <p:cNvSpPr txBox="1"/>
          <p:nvPr/>
        </p:nvSpPr>
        <p:spPr bwMode="auto">
          <a:xfrm>
            <a:off x="1994263" y="6248401"/>
            <a:ext cx="270836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endParaRPr lang="en-US" sz="1200" b="1" dirty="0">
              <a:solidFill>
                <a:srgbClr val="C0C0C0"/>
              </a:solidFill>
            </a:endParaRPr>
          </a:p>
        </p:txBody>
      </p:sp>
      <p:sp>
        <p:nvSpPr>
          <p:cNvPr id="3" name="TextBox 2"/>
          <p:cNvSpPr txBox="1"/>
          <p:nvPr/>
        </p:nvSpPr>
        <p:spPr bwMode="auto">
          <a:xfrm>
            <a:off x="1994263" y="6248400"/>
            <a:ext cx="353568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1100" dirty="0">
                <a:solidFill>
                  <a:schemeClr val="bg1"/>
                </a:solidFill>
              </a:rPr>
              <a:t>Public Availability Determined Under 5 USC 552</a:t>
            </a:r>
            <a:r>
              <a:rPr lang="en-US" sz="1100" dirty="0"/>
              <a:t>.</a:t>
            </a:r>
          </a:p>
        </p:txBody>
      </p:sp>
      <p:sp>
        <p:nvSpPr>
          <p:cNvPr id="9" name="Title 1"/>
          <p:cNvSpPr>
            <a:spLocks noGrp="1"/>
          </p:cNvSpPr>
          <p:nvPr>
            <p:ph type="title"/>
          </p:nvPr>
        </p:nvSpPr>
        <p:spPr>
          <a:xfrm>
            <a:off x="1657962" y="523134"/>
            <a:ext cx="8818274" cy="864032"/>
          </a:xfrm>
        </p:spPr>
        <p:txBody>
          <a:bodyPr>
            <a:noAutofit/>
          </a:bodyPr>
          <a:lstStyle/>
          <a:p>
            <a:r>
              <a:rPr lang="en-US" altLang="en-US" dirty="0"/>
              <a:t>Who Has Operational Control</a:t>
            </a:r>
            <a:r>
              <a:rPr lang="en-US" altLang="en-US" dirty="0" smtClean="0"/>
              <a:t>? The “7 Deadly Sins”</a:t>
            </a:r>
            <a:endParaRPr lang="en-US" altLang="en-US" u="sng" dirty="0">
              <a:latin typeface="Times New Roman" panose="02020603050405020304" pitchFamily="18" charset="0"/>
              <a:cs typeface="Times New Roman" panose="02020603050405020304" pitchFamily="18" charset="0"/>
            </a:endParaRPr>
          </a:p>
        </p:txBody>
      </p:sp>
      <p:sp>
        <p:nvSpPr>
          <p:cNvPr id="5" name="Rectangle 4"/>
          <p:cNvSpPr/>
          <p:nvPr/>
        </p:nvSpPr>
        <p:spPr>
          <a:xfrm>
            <a:off x="1432493" y="1623278"/>
            <a:ext cx="8633011" cy="3293209"/>
          </a:xfrm>
          <a:prstGeom prst="rect">
            <a:avLst/>
          </a:prstGeom>
        </p:spPr>
        <p:txBody>
          <a:bodyPr wrap="square">
            <a:spAutoFit/>
          </a:bodyPr>
          <a:lstStyle/>
          <a:p>
            <a:pPr marL="514350" indent="-457200">
              <a:buAutoNum type="arabicPeriod"/>
            </a:pPr>
            <a:r>
              <a:rPr lang="en-US" altLang="en-US" sz="2600" dirty="0" smtClean="0">
                <a:latin typeface="Times New Roman" panose="02020603050405020304" pitchFamily="18" charset="0"/>
                <a:cs typeface="Times New Roman" panose="02020603050405020304" pitchFamily="18" charset="0"/>
              </a:rPr>
              <a:t>Who </a:t>
            </a:r>
            <a:r>
              <a:rPr lang="en-US" altLang="en-US" sz="2600" dirty="0">
                <a:latin typeface="Times New Roman" panose="02020603050405020304" pitchFamily="18" charset="0"/>
                <a:cs typeface="Times New Roman" panose="02020603050405020304" pitchFamily="18" charset="0"/>
              </a:rPr>
              <a:t>makes the decision to assign crewmembers and aircraft; accept flight requests; and initiate, conduct, and terminate flights?</a:t>
            </a:r>
          </a:p>
          <a:p>
            <a:pPr marL="514350" indent="-457200">
              <a:buAutoNum type="arabicPeriod"/>
            </a:pPr>
            <a:r>
              <a:rPr lang="en-US" altLang="en-US" sz="2600" dirty="0">
                <a:latin typeface="Times New Roman" panose="02020603050405020304" pitchFamily="18" charset="0"/>
                <a:cs typeface="Times New Roman" panose="02020603050405020304" pitchFamily="18" charset="0"/>
              </a:rPr>
              <a:t>For whom do the pilots work as direct employees or agents?</a:t>
            </a:r>
          </a:p>
          <a:p>
            <a:pPr marL="514350" indent="-457200">
              <a:buAutoNum type="arabicPeriod"/>
            </a:pPr>
            <a:r>
              <a:rPr lang="en-US" altLang="en-US" sz="2600" dirty="0">
                <a:latin typeface="Times New Roman" panose="02020603050405020304" pitchFamily="18" charset="0"/>
                <a:cs typeface="Times New Roman" panose="02020603050405020304" pitchFamily="18" charset="0"/>
              </a:rPr>
              <a:t>Who is maintaining the aircraft and where is it maintained?</a:t>
            </a:r>
          </a:p>
          <a:p>
            <a:pPr marL="514350" indent="-457200">
              <a:buAutoNum type="arabicPeriod"/>
            </a:pPr>
            <a:r>
              <a:rPr lang="en-US" altLang="en-US" sz="2600" dirty="0">
                <a:latin typeface="Times New Roman" panose="02020603050405020304" pitchFamily="18" charset="0"/>
                <a:cs typeface="Times New Roman" panose="02020603050405020304" pitchFamily="18" charset="0"/>
              </a:rPr>
              <a:t>Prior to departure, who ensures the flight, aircraft, and crew comply with regulations?</a:t>
            </a:r>
          </a:p>
        </p:txBody>
      </p:sp>
    </p:spTree>
    <p:extLst>
      <p:ext uri="{BB962C8B-B14F-4D97-AF65-F5344CB8AC3E}">
        <p14:creationId xmlns:p14="http://schemas.microsoft.com/office/powerpoint/2010/main" val="2540681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10065504" y="6379205"/>
            <a:ext cx="1905000" cy="457200"/>
          </a:xfrm>
        </p:spPr>
        <p:txBody>
          <a:bodyPr/>
          <a:lstStyle/>
          <a:p>
            <a:fld id="{B3B1794D-CE01-4982-8A1C-98D478D9AB49}" type="slidenum">
              <a:rPr lang="en-US"/>
              <a:pPr/>
              <a:t>17</a:t>
            </a:fld>
            <a:endParaRPr lang="en-US" dirty="0"/>
          </a:p>
        </p:txBody>
      </p:sp>
      <p:sp>
        <p:nvSpPr>
          <p:cNvPr id="2" name="TextBox 1"/>
          <p:cNvSpPr txBox="1"/>
          <p:nvPr/>
        </p:nvSpPr>
        <p:spPr bwMode="auto">
          <a:xfrm>
            <a:off x="1994263" y="6248401"/>
            <a:ext cx="270836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endParaRPr lang="en-US" sz="1200" b="1" dirty="0">
              <a:solidFill>
                <a:srgbClr val="C0C0C0"/>
              </a:solidFill>
            </a:endParaRPr>
          </a:p>
        </p:txBody>
      </p:sp>
      <p:sp>
        <p:nvSpPr>
          <p:cNvPr id="3" name="TextBox 2"/>
          <p:cNvSpPr txBox="1"/>
          <p:nvPr/>
        </p:nvSpPr>
        <p:spPr bwMode="auto">
          <a:xfrm>
            <a:off x="1994263" y="6248400"/>
            <a:ext cx="353568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1100" dirty="0">
                <a:solidFill>
                  <a:schemeClr val="bg1"/>
                </a:solidFill>
              </a:rPr>
              <a:t>Public Availability Determined Under 5 USC 552</a:t>
            </a:r>
            <a:r>
              <a:rPr lang="en-US" sz="1100" dirty="0"/>
              <a:t>.</a:t>
            </a:r>
          </a:p>
        </p:txBody>
      </p:sp>
      <p:sp>
        <p:nvSpPr>
          <p:cNvPr id="9" name="Title 1"/>
          <p:cNvSpPr>
            <a:spLocks noGrp="1"/>
          </p:cNvSpPr>
          <p:nvPr>
            <p:ph type="title"/>
          </p:nvPr>
        </p:nvSpPr>
        <p:spPr>
          <a:xfrm>
            <a:off x="1639504" y="264008"/>
            <a:ext cx="8818274" cy="864032"/>
          </a:xfrm>
        </p:spPr>
        <p:txBody>
          <a:bodyPr>
            <a:noAutofit/>
          </a:bodyPr>
          <a:lstStyle/>
          <a:p>
            <a:r>
              <a:rPr lang="en-US" altLang="en-US" dirty="0"/>
              <a:t>Who Has Operational Control? The “7 Deadly Sins”</a:t>
            </a:r>
            <a:endParaRPr lang="en-US" altLang="en-US" u="sng" dirty="0">
              <a:latin typeface="Times New Roman" panose="02020603050405020304" pitchFamily="18" charset="0"/>
              <a:cs typeface="Times New Roman" panose="02020603050405020304" pitchFamily="18" charset="0"/>
            </a:endParaRPr>
          </a:p>
        </p:txBody>
      </p:sp>
      <p:sp>
        <p:nvSpPr>
          <p:cNvPr id="5" name="Rectangle 4"/>
          <p:cNvSpPr/>
          <p:nvPr/>
        </p:nvSpPr>
        <p:spPr>
          <a:xfrm>
            <a:off x="1569930" y="1474762"/>
            <a:ext cx="8633011" cy="4308872"/>
          </a:xfrm>
          <a:prstGeom prst="rect">
            <a:avLst/>
          </a:prstGeom>
        </p:spPr>
        <p:txBody>
          <a:bodyPr wrap="square">
            <a:spAutoFit/>
          </a:bodyPr>
          <a:lstStyle/>
          <a:p>
            <a:pPr marL="514350" indent="-457200">
              <a:buAutoNum type="arabicPeriod" startAt="5"/>
            </a:pPr>
            <a:r>
              <a:rPr lang="en-US" altLang="en-US" sz="2600" dirty="0">
                <a:latin typeface="Times New Roman" panose="02020603050405020304" pitchFamily="18" charset="0"/>
                <a:cs typeface="Times New Roman" panose="02020603050405020304" pitchFamily="18" charset="0"/>
              </a:rPr>
              <a:t>Who decides when/where maintenance is accomplished, and who directly pays for the maintenance?</a:t>
            </a:r>
          </a:p>
          <a:p>
            <a:pPr marL="514350" indent="-457200">
              <a:buAutoNum type="arabicPeriod" startAt="5"/>
            </a:pPr>
            <a:r>
              <a:rPr lang="en-US" altLang="en-US" sz="2600" dirty="0">
                <a:latin typeface="Times New Roman" panose="02020603050405020304" pitchFamily="18" charset="0"/>
                <a:cs typeface="Times New Roman" panose="02020603050405020304" pitchFamily="18" charset="0"/>
              </a:rPr>
              <a:t>Who determines weather/fuel requirements, and who directly pays for the fuel?</a:t>
            </a:r>
          </a:p>
          <a:p>
            <a:pPr marL="514350" indent="-457200">
              <a:buAutoNum type="arabicPeriod" startAt="5"/>
            </a:pPr>
            <a:r>
              <a:rPr lang="en-US" altLang="en-US" sz="2600" dirty="0">
                <a:latin typeface="Times New Roman" panose="02020603050405020304" pitchFamily="18" charset="0"/>
                <a:cs typeface="Times New Roman" panose="02020603050405020304" pitchFamily="18" charset="0"/>
              </a:rPr>
              <a:t>Who directly pays for the airport fees, parking/hangar costs, food service, and/or rental cars</a:t>
            </a:r>
            <a:r>
              <a:rPr lang="en-US" altLang="en-US" sz="2600" dirty="0" smtClean="0">
                <a:latin typeface="Times New Roman" panose="02020603050405020304" pitchFamily="18" charset="0"/>
                <a:cs typeface="Times New Roman" panose="02020603050405020304" pitchFamily="18" charset="0"/>
              </a:rPr>
              <a:t>?</a:t>
            </a:r>
          </a:p>
          <a:p>
            <a:pPr marL="514350" indent="-457200">
              <a:buAutoNum type="arabicPeriod" startAt="5"/>
            </a:pPr>
            <a:endParaRPr lang="en-US" altLang="en-US" sz="2800" dirty="0">
              <a:latin typeface="Times New Roman" panose="02020603050405020304" pitchFamily="18" charset="0"/>
              <a:cs typeface="Times New Roman" panose="02020603050405020304" pitchFamily="18" charset="0"/>
            </a:endParaRPr>
          </a:p>
          <a:p>
            <a:pPr marL="57150"/>
            <a:r>
              <a:rPr lang="en-US" altLang="en-US" sz="2900" dirty="0" smtClean="0">
                <a:latin typeface="Times New Roman" panose="02020603050405020304" pitchFamily="18" charset="0"/>
                <a:cs typeface="Times New Roman" panose="02020603050405020304" pitchFamily="18" charset="0"/>
              </a:rPr>
              <a:t>These are from the flying public, passenger point of view.</a:t>
            </a:r>
            <a:endParaRPr lang="en-US" altLang="en-US" sz="29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457200">
              <a:buAutoNum type="arabicPeriod" startAt="5"/>
            </a:pP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793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10065504" y="6379205"/>
            <a:ext cx="1905000" cy="457200"/>
          </a:xfrm>
        </p:spPr>
        <p:txBody>
          <a:bodyPr/>
          <a:lstStyle/>
          <a:p>
            <a:fld id="{B3B1794D-CE01-4982-8A1C-98D478D9AB49}" type="slidenum">
              <a:rPr lang="en-US"/>
              <a:pPr/>
              <a:t>18</a:t>
            </a:fld>
            <a:endParaRPr lang="en-US" dirty="0"/>
          </a:p>
        </p:txBody>
      </p:sp>
      <p:sp>
        <p:nvSpPr>
          <p:cNvPr id="2" name="TextBox 1"/>
          <p:cNvSpPr txBox="1"/>
          <p:nvPr/>
        </p:nvSpPr>
        <p:spPr bwMode="auto">
          <a:xfrm>
            <a:off x="1994263" y="6248401"/>
            <a:ext cx="270836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endParaRPr lang="en-US" sz="1200" b="1" dirty="0">
              <a:solidFill>
                <a:srgbClr val="C0C0C0"/>
              </a:solidFill>
            </a:endParaRPr>
          </a:p>
        </p:txBody>
      </p:sp>
      <p:sp>
        <p:nvSpPr>
          <p:cNvPr id="3" name="TextBox 2"/>
          <p:cNvSpPr txBox="1"/>
          <p:nvPr/>
        </p:nvSpPr>
        <p:spPr bwMode="auto">
          <a:xfrm>
            <a:off x="1994263" y="6248400"/>
            <a:ext cx="353568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1100" dirty="0">
                <a:solidFill>
                  <a:schemeClr val="bg1"/>
                </a:solidFill>
              </a:rPr>
              <a:t>Public Availability Determined Under 5 USC 552</a:t>
            </a:r>
            <a:r>
              <a:rPr lang="en-US" sz="1100" dirty="0"/>
              <a:t>.</a:t>
            </a:r>
          </a:p>
        </p:txBody>
      </p:sp>
      <p:sp>
        <p:nvSpPr>
          <p:cNvPr id="9" name="Title 1"/>
          <p:cNvSpPr>
            <a:spLocks noGrp="1"/>
          </p:cNvSpPr>
          <p:nvPr>
            <p:ph type="title"/>
          </p:nvPr>
        </p:nvSpPr>
        <p:spPr>
          <a:xfrm>
            <a:off x="1639504" y="264008"/>
            <a:ext cx="8818274" cy="864032"/>
          </a:xfrm>
        </p:spPr>
        <p:txBody>
          <a:bodyPr>
            <a:noAutofit/>
          </a:bodyPr>
          <a:lstStyle/>
          <a:p>
            <a:pPr>
              <a:defRPr/>
            </a:pPr>
            <a:r>
              <a:rPr lang="en-US" altLang="en-US" kern="0" dirty="0">
                <a:solidFill>
                  <a:srgbClr val="000000"/>
                </a:solidFill>
              </a:rPr>
              <a:t>So, </a:t>
            </a:r>
            <a:r>
              <a:rPr lang="en-US" altLang="en-US" kern="0" dirty="0" smtClean="0">
                <a:solidFill>
                  <a:srgbClr val="000000"/>
                </a:solidFill>
              </a:rPr>
              <a:t>What </a:t>
            </a:r>
            <a:r>
              <a:rPr lang="en-US" altLang="en-US" kern="0" dirty="0">
                <a:solidFill>
                  <a:srgbClr val="000000"/>
                </a:solidFill>
              </a:rPr>
              <a:t>C</a:t>
            </a:r>
            <a:r>
              <a:rPr lang="en-US" altLang="en-US" kern="0" dirty="0" smtClean="0">
                <a:solidFill>
                  <a:srgbClr val="000000"/>
                </a:solidFill>
              </a:rPr>
              <a:t>an </a:t>
            </a:r>
            <a:r>
              <a:rPr lang="en-US" altLang="en-US" kern="0" dirty="0">
                <a:solidFill>
                  <a:srgbClr val="000000"/>
                </a:solidFill>
              </a:rPr>
              <a:t>I </a:t>
            </a:r>
            <a:r>
              <a:rPr lang="en-US" altLang="en-US" kern="0" dirty="0" smtClean="0">
                <a:solidFill>
                  <a:srgbClr val="000000"/>
                </a:solidFill>
              </a:rPr>
              <a:t>Look For </a:t>
            </a:r>
            <a:r>
              <a:rPr lang="en-US" altLang="en-US" kern="0" dirty="0">
                <a:solidFill>
                  <a:srgbClr val="000000"/>
                </a:solidFill>
              </a:rPr>
              <a:t>O</a:t>
            </a:r>
            <a:r>
              <a:rPr lang="en-US" altLang="en-US" kern="0" dirty="0" smtClean="0">
                <a:solidFill>
                  <a:srgbClr val="000000"/>
                </a:solidFill>
              </a:rPr>
              <a:t>r </a:t>
            </a:r>
            <a:r>
              <a:rPr lang="en-US" altLang="en-US" kern="0" dirty="0">
                <a:solidFill>
                  <a:srgbClr val="000000"/>
                </a:solidFill>
              </a:rPr>
              <a:t>A</a:t>
            </a:r>
            <a:r>
              <a:rPr lang="en-US" altLang="en-US" kern="0" dirty="0" smtClean="0">
                <a:solidFill>
                  <a:srgbClr val="000000"/>
                </a:solidFill>
              </a:rPr>
              <a:t>sk </a:t>
            </a:r>
            <a:r>
              <a:rPr lang="en-US" altLang="en-US" kern="0" dirty="0">
                <a:solidFill>
                  <a:srgbClr val="000000"/>
                </a:solidFill>
              </a:rPr>
              <a:t>t</a:t>
            </a:r>
            <a:r>
              <a:rPr lang="en-US" altLang="en-US" kern="0" dirty="0" smtClean="0">
                <a:solidFill>
                  <a:srgbClr val="000000"/>
                </a:solidFill>
              </a:rPr>
              <a:t>o </a:t>
            </a:r>
            <a:r>
              <a:rPr lang="en-US" altLang="en-US" kern="0" dirty="0">
                <a:solidFill>
                  <a:srgbClr val="000000"/>
                </a:solidFill>
              </a:rPr>
              <a:t>A</a:t>
            </a:r>
            <a:r>
              <a:rPr lang="en-US" altLang="en-US" kern="0" dirty="0" smtClean="0">
                <a:solidFill>
                  <a:srgbClr val="000000"/>
                </a:solidFill>
              </a:rPr>
              <a:t>void </a:t>
            </a:r>
            <a:r>
              <a:rPr lang="en-US" altLang="en-US" kern="0" dirty="0">
                <a:solidFill>
                  <a:srgbClr val="000000"/>
                </a:solidFill>
              </a:rPr>
              <a:t>I</a:t>
            </a:r>
            <a:r>
              <a:rPr lang="en-US" altLang="en-US" kern="0" dirty="0" smtClean="0">
                <a:solidFill>
                  <a:srgbClr val="000000"/>
                </a:solidFill>
              </a:rPr>
              <a:t>llegal </a:t>
            </a:r>
            <a:r>
              <a:rPr lang="en-US" altLang="en-US" kern="0" dirty="0">
                <a:solidFill>
                  <a:srgbClr val="000000"/>
                </a:solidFill>
              </a:rPr>
              <a:t>C</a:t>
            </a:r>
            <a:r>
              <a:rPr lang="en-US" altLang="en-US" kern="0" dirty="0" smtClean="0">
                <a:solidFill>
                  <a:srgbClr val="000000"/>
                </a:solidFill>
              </a:rPr>
              <a:t>harter?</a:t>
            </a:r>
            <a:endParaRPr lang="en-US" altLang="en-US" kern="0" dirty="0">
              <a:solidFill>
                <a:srgbClr val="000000"/>
              </a:solidFill>
            </a:endParaRPr>
          </a:p>
        </p:txBody>
      </p:sp>
      <p:sp>
        <p:nvSpPr>
          <p:cNvPr id="5" name="Rectangle 4"/>
          <p:cNvSpPr/>
          <p:nvPr/>
        </p:nvSpPr>
        <p:spPr>
          <a:xfrm>
            <a:off x="1569930" y="1616362"/>
            <a:ext cx="8633011" cy="4616648"/>
          </a:xfrm>
          <a:prstGeom prst="rect">
            <a:avLst/>
          </a:prstGeom>
        </p:spPr>
        <p:txBody>
          <a:bodyPr wrap="square">
            <a:spAutoFit/>
          </a:bodyPr>
          <a:lstStyle/>
          <a:p>
            <a:pPr marL="514350" indent="-457200">
              <a:buFont typeface="Arial" panose="020B0604020202020204" pitchFamily="34" charset="0"/>
              <a:buChar char="•"/>
            </a:pPr>
            <a:r>
              <a:rPr lang="en-US" altLang="en-US" sz="2600" dirty="0" smtClean="0">
                <a:latin typeface="Times New Roman" panose="02020603050405020304" pitchFamily="18" charset="0"/>
                <a:cs typeface="Times New Roman" panose="02020603050405020304" pitchFamily="18" charset="0"/>
              </a:rPr>
              <a:t>Ask to see the operator’s air carrier or operating certificate.</a:t>
            </a:r>
          </a:p>
          <a:p>
            <a:pPr marL="514350" indent="-457200">
              <a:buFont typeface="Arial" panose="020B0604020202020204" pitchFamily="34" charset="0"/>
              <a:buChar char="•"/>
            </a:pPr>
            <a:endParaRPr lang="en-US" altLang="en-US" sz="2600" dirty="0">
              <a:latin typeface="Times New Roman" panose="02020603050405020304" pitchFamily="18" charset="0"/>
              <a:cs typeface="Times New Roman" panose="02020603050405020304" pitchFamily="18" charset="0"/>
            </a:endParaRPr>
          </a:p>
          <a:p>
            <a:pPr marL="514350" indent="-457200">
              <a:buFont typeface="Arial" panose="020B0604020202020204" pitchFamily="34" charset="0"/>
              <a:buChar char="•"/>
            </a:pPr>
            <a:r>
              <a:rPr lang="en-US" altLang="en-US" sz="2600" dirty="0" smtClean="0">
                <a:latin typeface="Times New Roman" panose="02020603050405020304" pitchFamily="18" charset="0"/>
                <a:cs typeface="Times New Roman" panose="02020603050405020304" pitchFamily="18" charset="0"/>
              </a:rPr>
              <a:t>Ask to see a list of specific aircraft authorized by the FAA for the operator to utilize. This document is called paragraph D85 of the Operations Specifications. </a:t>
            </a:r>
          </a:p>
          <a:p>
            <a:pPr marL="514350" indent="-457200">
              <a:buFont typeface="Arial" panose="020B0604020202020204" pitchFamily="34" charset="0"/>
              <a:buChar char="•"/>
            </a:pPr>
            <a:endParaRPr lang="en-US" altLang="en-US" sz="2600" dirty="0">
              <a:latin typeface="Times New Roman" panose="02020603050405020304" pitchFamily="18" charset="0"/>
              <a:cs typeface="Times New Roman" panose="02020603050405020304" pitchFamily="18" charset="0"/>
            </a:endParaRPr>
          </a:p>
          <a:p>
            <a:pPr marL="514350" indent="-457200">
              <a:buFont typeface="Arial" panose="020B0604020202020204" pitchFamily="34" charset="0"/>
              <a:buChar char="•"/>
            </a:pPr>
            <a:r>
              <a:rPr lang="en-US" altLang="en-US" sz="2600" dirty="0" smtClean="0">
                <a:latin typeface="Times New Roman" panose="02020603050405020304" pitchFamily="18" charset="0"/>
                <a:cs typeface="Times New Roman" panose="02020603050405020304" pitchFamily="18" charset="0"/>
              </a:rPr>
              <a:t>A legitimate charter operator will never require a “dry lease” to be signed for your </a:t>
            </a:r>
            <a:r>
              <a:rPr lang="en-US" altLang="en-US" sz="2600" smtClean="0">
                <a:latin typeface="Times New Roman" panose="02020603050405020304" pitchFamily="18" charset="0"/>
                <a:cs typeface="Times New Roman" panose="02020603050405020304" pitchFamily="18" charset="0"/>
              </a:rPr>
              <a:t>trip.</a:t>
            </a:r>
            <a:endParaRPr lang="en-US" altLang="en-US" sz="2600" dirty="0" smtClean="0">
              <a:latin typeface="Times New Roman" panose="02020603050405020304" pitchFamily="18" charset="0"/>
              <a:cs typeface="Times New Roman" panose="02020603050405020304" pitchFamily="18" charset="0"/>
            </a:endParaRPr>
          </a:p>
          <a:p>
            <a:pPr marL="57150"/>
            <a:endParaRPr lang="en-US" altLang="en-US" sz="2600" dirty="0" smtClean="0">
              <a:latin typeface="Times New Roman" panose="02020603050405020304" pitchFamily="18" charset="0"/>
              <a:cs typeface="Times New Roman" panose="02020603050405020304" pitchFamily="18" charset="0"/>
            </a:endParaRPr>
          </a:p>
          <a:p>
            <a:pPr marL="514350" indent="-457200">
              <a:buAutoNum type="arabicPeriod" startAt="5"/>
            </a:pPr>
            <a:endParaRPr lang="en-US" altLang="en-US" sz="2800" dirty="0">
              <a:latin typeface="Times New Roman" panose="02020603050405020304" pitchFamily="18" charset="0"/>
              <a:cs typeface="Times New Roman" panose="02020603050405020304" pitchFamily="18" charset="0"/>
            </a:endParaRPr>
          </a:p>
          <a:p>
            <a:pPr marL="514350" indent="-457200">
              <a:buAutoNum type="arabicPeriod" startAt="5"/>
            </a:pP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745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10065504" y="6379205"/>
            <a:ext cx="1905000" cy="457200"/>
          </a:xfrm>
        </p:spPr>
        <p:txBody>
          <a:bodyPr/>
          <a:lstStyle/>
          <a:p>
            <a:fld id="{B3B1794D-CE01-4982-8A1C-98D478D9AB49}" type="slidenum">
              <a:rPr lang="en-US"/>
              <a:pPr/>
              <a:t>19</a:t>
            </a:fld>
            <a:endParaRPr lang="en-US" dirty="0"/>
          </a:p>
        </p:txBody>
      </p:sp>
      <p:sp>
        <p:nvSpPr>
          <p:cNvPr id="2" name="TextBox 1"/>
          <p:cNvSpPr txBox="1"/>
          <p:nvPr/>
        </p:nvSpPr>
        <p:spPr bwMode="auto">
          <a:xfrm>
            <a:off x="1994263" y="6248401"/>
            <a:ext cx="270836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endParaRPr lang="en-US" sz="1200" b="1" dirty="0">
              <a:solidFill>
                <a:srgbClr val="C0C0C0"/>
              </a:solidFill>
            </a:endParaRPr>
          </a:p>
        </p:txBody>
      </p:sp>
      <p:sp>
        <p:nvSpPr>
          <p:cNvPr id="3" name="TextBox 2"/>
          <p:cNvSpPr txBox="1"/>
          <p:nvPr/>
        </p:nvSpPr>
        <p:spPr bwMode="auto">
          <a:xfrm>
            <a:off x="1994263" y="6248400"/>
            <a:ext cx="353568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1100" dirty="0">
                <a:solidFill>
                  <a:schemeClr val="bg1"/>
                </a:solidFill>
              </a:rPr>
              <a:t>Public Availability Determined Under 5 USC 552</a:t>
            </a:r>
            <a:r>
              <a:rPr lang="en-US" sz="1100" dirty="0"/>
              <a:t>.</a:t>
            </a:r>
          </a:p>
        </p:txBody>
      </p:sp>
      <p:sp>
        <p:nvSpPr>
          <p:cNvPr id="9" name="Title 1"/>
          <p:cNvSpPr>
            <a:spLocks noGrp="1"/>
          </p:cNvSpPr>
          <p:nvPr>
            <p:ph type="title"/>
          </p:nvPr>
        </p:nvSpPr>
        <p:spPr>
          <a:xfrm>
            <a:off x="1639504" y="264008"/>
            <a:ext cx="8818274" cy="864032"/>
          </a:xfrm>
        </p:spPr>
        <p:txBody>
          <a:bodyPr>
            <a:noAutofit/>
          </a:bodyPr>
          <a:lstStyle/>
          <a:p>
            <a:pPr>
              <a:defRPr/>
            </a:pPr>
            <a:r>
              <a:rPr lang="en-US" altLang="en-US" kern="0" dirty="0">
                <a:solidFill>
                  <a:srgbClr val="000000"/>
                </a:solidFill>
              </a:rPr>
              <a:t>So, What Can I Look For Or Ask to Avoid Illegal Charter?</a:t>
            </a:r>
          </a:p>
        </p:txBody>
      </p:sp>
      <p:sp>
        <p:nvSpPr>
          <p:cNvPr id="5" name="Rectangle 4"/>
          <p:cNvSpPr/>
          <p:nvPr/>
        </p:nvSpPr>
        <p:spPr>
          <a:xfrm>
            <a:off x="1569930" y="1387762"/>
            <a:ext cx="8633011" cy="5416868"/>
          </a:xfrm>
          <a:prstGeom prst="rect">
            <a:avLst/>
          </a:prstGeom>
        </p:spPr>
        <p:txBody>
          <a:bodyPr wrap="square">
            <a:spAutoFit/>
          </a:bodyPr>
          <a:lstStyle/>
          <a:p>
            <a:pPr marL="57150"/>
            <a:r>
              <a:rPr lang="en-US" altLang="en-US" sz="2600" dirty="0" smtClean="0">
                <a:latin typeface="Times New Roman" panose="02020603050405020304" pitchFamily="18" charset="0"/>
                <a:cs typeface="Times New Roman" panose="02020603050405020304" pitchFamily="18" charset="0"/>
              </a:rPr>
              <a:t>•A lack of Federal Excise Tax charged to the consumer. Legitimate operators have to charge this. If the price is too good to be true, it probably is.</a:t>
            </a:r>
          </a:p>
          <a:p>
            <a:pPr marL="57150"/>
            <a:endParaRPr lang="en-US" altLang="en-US" sz="2600" dirty="0" smtClean="0">
              <a:latin typeface="Times New Roman" panose="02020603050405020304" pitchFamily="18" charset="0"/>
              <a:cs typeface="Times New Roman" panose="02020603050405020304" pitchFamily="18" charset="0"/>
            </a:endParaRPr>
          </a:p>
          <a:p>
            <a:pPr marL="57150"/>
            <a:r>
              <a:rPr lang="en-US" altLang="en-US" sz="2600" dirty="0" smtClean="0">
                <a:latin typeface="Times New Roman" panose="02020603050405020304" pitchFamily="18" charset="0"/>
                <a:cs typeface="Times New Roman" panose="02020603050405020304" pitchFamily="18" charset="0"/>
              </a:rPr>
              <a:t>•</a:t>
            </a:r>
            <a:r>
              <a:rPr lang="en-US" altLang="en-US" sz="2600" dirty="0">
                <a:latin typeface="Times New Roman" panose="02020603050405020304" pitchFamily="18" charset="0"/>
                <a:cs typeface="Times New Roman" panose="02020603050405020304" pitchFamily="18" charset="0"/>
              </a:rPr>
              <a:t>Any evasiveness to questions or concerns. Legitimate operators should be transparent and helpful</a:t>
            </a:r>
            <a:r>
              <a:rPr lang="en-US" altLang="en-US" sz="2600" dirty="0" smtClean="0">
                <a:latin typeface="Times New Roman" panose="02020603050405020304" pitchFamily="18" charset="0"/>
                <a:cs typeface="Times New Roman" panose="02020603050405020304" pitchFamily="18" charset="0"/>
              </a:rPr>
              <a:t>.</a:t>
            </a:r>
          </a:p>
          <a:p>
            <a:pPr marL="57150"/>
            <a:endParaRPr lang="en-US" altLang="en-US" sz="2600" dirty="0">
              <a:latin typeface="Times New Roman" panose="02020603050405020304" pitchFamily="18" charset="0"/>
              <a:cs typeface="Times New Roman" panose="02020603050405020304" pitchFamily="18" charset="0"/>
            </a:endParaRPr>
          </a:p>
          <a:p>
            <a:pPr marL="57150"/>
            <a:r>
              <a:rPr lang="en-US" altLang="en-US" sz="2600" dirty="0">
                <a:latin typeface="Times New Roman" panose="02020603050405020304" pitchFamily="18" charset="0"/>
                <a:cs typeface="Times New Roman" panose="02020603050405020304" pitchFamily="18" charset="0"/>
              </a:rPr>
              <a:t>•If the pilot or someone associated with the company coaches passengers on what to say or do if an FAA aviation inspector meets the aircraft at its destination.</a:t>
            </a:r>
          </a:p>
          <a:p>
            <a:pPr marL="57150"/>
            <a:endParaRPr lang="en-US" altLang="en-US" sz="2600" dirty="0" smtClean="0">
              <a:latin typeface="Times New Roman" panose="02020603050405020304" pitchFamily="18" charset="0"/>
              <a:cs typeface="Times New Roman" panose="02020603050405020304" pitchFamily="18" charset="0"/>
            </a:endParaRPr>
          </a:p>
          <a:p>
            <a:pPr marL="514350" indent="-457200">
              <a:buAutoNum type="arabicPeriod" startAt="5"/>
            </a:pPr>
            <a:endParaRPr lang="en-US" altLang="en-US" sz="2800" dirty="0">
              <a:latin typeface="Times New Roman" panose="02020603050405020304" pitchFamily="18" charset="0"/>
              <a:cs typeface="Times New Roman" panose="02020603050405020304" pitchFamily="18" charset="0"/>
            </a:endParaRPr>
          </a:p>
          <a:p>
            <a:pPr marL="514350" indent="-457200">
              <a:buAutoNum type="arabicPeriod" startAt="5"/>
            </a:pP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522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1002" y="555905"/>
            <a:ext cx="11352355" cy="4921368"/>
          </a:xfrm>
          <a:prstGeom prst="rect">
            <a:avLst/>
          </a:prstGeom>
        </p:spPr>
      </p:pic>
      <p:sp>
        <p:nvSpPr>
          <p:cNvPr id="5" name="Slide Number Placeholder 4"/>
          <p:cNvSpPr>
            <a:spLocks noGrp="1"/>
          </p:cNvSpPr>
          <p:nvPr>
            <p:ph type="sldNum" sz="quarter" idx="12"/>
          </p:nvPr>
        </p:nvSpPr>
        <p:spPr/>
        <p:txBody>
          <a:bodyPr/>
          <a:lstStyle/>
          <a:p>
            <a:pPr>
              <a:defRPr/>
            </a:pPr>
            <a:fld id="{3616A837-DD06-4EAC-8C2D-8984C1DF3744}" type="slidenum">
              <a:rPr lang="en-US" altLang="en-US" smtClean="0"/>
              <a:pPr>
                <a:defRPr/>
              </a:pPr>
              <a:t>2</a:t>
            </a:fld>
            <a:endParaRPr lang="en-US" altLang="en-US"/>
          </a:p>
        </p:txBody>
      </p:sp>
    </p:spTree>
    <p:extLst>
      <p:ext uri="{BB962C8B-B14F-4D97-AF65-F5344CB8AC3E}">
        <p14:creationId xmlns:p14="http://schemas.microsoft.com/office/powerpoint/2010/main" val="1561554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10065504" y="6379205"/>
            <a:ext cx="1905000" cy="457200"/>
          </a:xfrm>
        </p:spPr>
        <p:txBody>
          <a:bodyPr/>
          <a:lstStyle/>
          <a:p>
            <a:fld id="{B3B1794D-CE01-4982-8A1C-98D478D9AB49}" type="slidenum">
              <a:rPr lang="en-US"/>
              <a:pPr/>
              <a:t>20</a:t>
            </a:fld>
            <a:endParaRPr lang="en-US" dirty="0"/>
          </a:p>
        </p:txBody>
      </p:sp>
      <p:sp>
        <p:nvSpPr>
          <p:cNvPr id="2" name="TextBox 1"/>
          <p:cNvSpPr txBox="1"/>
          <p:nvPr/>
        </p:nvSpPr>
        <p:spPr bwMode="auto">
          <a:xfrm>
            <a:off x="1994263" y="6248401"/>
            <a:ext cx="270836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endParaRPr lang="en-US" sz="1200" b="1" dirty="0">
              <a:solidFill>
                <a:srgbClr val="C0C0C0"/>
              </a:solidFill>
            </a:endParaRPr>
          </a:p>
        </p:txBody>
      </p:sp>
      <p:sp>
        <p:nvSpPr>
          <p:cNvPr id="3" name="TextBox 2"/>
          <p:cNvSpPr txBox="1"/>
          <p:nvPr/>
        </p:nvSpPr>
        <p:spPr bwMode="auto">
          <a:xfrm>
            <a:off x="1994263" y="6248400"/>
            <a:ext cx="353568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1100" dirty="0">
                <a:solidFill>
                  <a:schemeClr val="bg1"/>
                </a:solidFill>
              </a:rPr>
              <a:t>Public Availability Determined Under 5 USC 552</a:t>
            </a:r>
            <a:r>
              <a:rPr lang="en-US" sz="1100" dirty="0"/>
              <a:t>.</a:t>
            </a:r>
          </a:p>
        </p:txBody>
      </p:sp>
      <p:pic>
        <p:nvPicPr>
          <p:cNvPr id="8" name="Picture 7"/>
          <p:cNvPicPr>
            <a:picLocks noChangeAspect="1"/>
          </p:cNvPicPr>
          <p:nvPr/>
        </p:nvPicPr>
        <p:blipFill>
          <a:blip r:embed="rId3"/>
          <a:stretch>
            <a:fillRect/>
          </a:stretch>
        </p:blipFill>
        <p:spPr>
          <a:xfrm>
            <a:off x="4047772" y="0"/>
            <a:ext cx="3804935" cy="5555974"/>
          </a:xfrm>
          <a:prstGeom prst="rect">
            <a:avLst/>
          </a:prstGeom>
        </p:spPr>
      </p:pic>
    </p:spTree>
    <p:extLst>
      <p:ext uri="{BB962C8B-B14F-4D97-AF65-F5344CB8AC3E}">
        <p14:creationId xmlns:p14="http://schemas.microsoft.com/office/powerpoint/2010/main" val="1173819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10065504" y="6379205"/>
            <a:ext cx="1905000" cy="457200"/>
          </a:xfrm>
        </p:spPr>
        <p:txBody>
          <a:bodyPr/>
          <a:lstStyle/>
          <a:p>
            <a:fld id="{B3B1794D-CE01-4982-8A1C-98D478D9AB49}" type="slidenum">
              <a:rPr lang="en-US"/>
              <a:pPr/>
              <a:t>21</a:t>
            </a:fld>
            <a:endParaRPr lang="en-US" dirty="0"/>
          </a:p>
        </p:txBody>
      </p:sp>
      <p:sp>
        <p:nvSpPr>
          <p:cNvPr id="2" name="TextBox 1"/>
          <p:cNvSpPr txBox="1"/>
          <p:nvPr/>
        </p:nvSpPr>
        <p:spPr bwMode="auto">
          <a:xfrm>
            <a:off x="1994263" y="6248401"/>
            <a:ext cx="270836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endParaRPr lang="en-US" sz="1200" b="1" dirty="0">
              <a:solidFill>
                <a:srgbClr val="C0C0C0"/>
              </a:solidFill>
            </a:endParaRPr>
          </a:p>
        </p:txBody>
      </p:sp>
      <p:sp>
        <p:nvSpPr>
          <p:cNvPr id="3" name="TextBox 2"/>
          <p:cNvSpPr txBox="1"/>
          <p:nvPr/>
        </p:nvSpPr>
        <p:spPr bwMode="auto">
          <a:xfrm>
            <a:off x="1994263" y="6248400"/>
            <a:ext cx="353568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1100" dirty="0">
                <a:solidFill>
                  <a:schemeClr val="bg1"/>
                </a:solidFill>
              </a:rPr>
              <a:t>Public Availability Determined Under 5 USC 552</a:t>
            </a:r>
            <a:r>
              <a:rPr lang="en-US" sz="1100" dirty="0"/>
              <a:t>.</a:t>
            </a:r>
          </a:p>
        </p:txBody>
      </p:sp>
      <p:pic>
        <p:nvPicPr>
          <p:cNvPr id="7" name="Picture 6"/>
          <p:cNvPicPr>
            <a:picLocks noChangeAspect="1"/>
          </p:cNvPicPr>
          <p:nvPr/>
        </p:nvPicPr>
        <p:blipFill>
          <a:blip r:embed="rId3"/>
          <a:stretch>
            <a:fillRect/>
          </a:stretch>
        </p:blipFill>
        <p:spPr>
          <a:xfrm>
            <a:off x="3597965" y="209307"/>
            <a:ext cx="4870174" cy="5316850"/>
          </a:xfrm>
          <a:prstGeom prst="rect">
            <a:avLst/>
          </a:prstGeom>
        </p:spPr>
      </p:pic>
    </p:spTree>
    <p:extLst>
      <p:ext uri="{BB962C8B-B14F-4D97-AF65-F5344CB8AC3E}">
        <p14:creationId xmlns:p14="http://schemas.microsoft.com/office/powerpoint/2010/main" val="454534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smtClean="0"/>
              <a:t>What are some resources available to me?</a:t>
            </a:r>
            <a:endParaRPr lang="en-US" dirty="0"/>
          </a:p>
        </p:txBody>
      </p:sp>
      <p:sp>
        <p:nvSpPr>
          <p:cNvPr id="3" name="Content Placeholder 2"/>
          <p:cNvSpPr>
            <a:spLocks noGrp="1"/>
          </p:cNvSpPr>
          <p:nvPr>
            <p:ph idx="1"/>
          </p:nvPr>
        </p:nvSpPr>
        <p:spPr>
          <a:xfrm>
            <a:off x="838200" y="1585015"/>
            <a:ext cx="10515600" cy="4351338"/>
          </a:xfrm>
        </p:spPr>
        <p:txBody>
          <a:bodyPr>
            <a:normAutofit/>
          </a:bodyPr>
          <a:lstStyle/>
          <a:p>
            <a:r>
              <a:rPr lang="en-US" dirty="0">
                <a:hlinkClick r:id="rId3"/>
              </a:rPr>
              <a:t>www.faa.gov/go/safeaircharter</a:t>
            </a:r>
            <a:endParaRPr lang="en-US" dirty="0"/>
          </a:p>
          <a:p>
            <a:r>
              <a:rPr lang="en-US" dirty="0"/>
              <a:t>National Air Transportation Association (NATA) website </a:t>
            </a:r>
            <a:r>
              <a:rPr lang="en-US" dirty="0" smtClean="0">
                <a:hlinkClick r:id="rId4"/>
              </a:rPr>
              <a:t>www.avoidillegalcharter.com</a:t>
            </a:r>
            <a:endParaRPr lang="en-US" dirty="0"/>
          </a:p>
          <a:p>
            <a:r>
              <a:rPr lang="en-US" dirty="0" smtClean="0"/>
              <a:t>Local </a:t>
            </a:r>
            <a:r>
              <a:rPr lang="en-US" dirty="0"/>
              <a:t>Flight Standards Office</a:t>
            </a:r>
          </a:p>
          <a:p>
            <a:r>
              <a:rPr lang="en-US" dirty="0" smtClean="0"/>
              <a:t>Local FAASTeam</a:t>
            </a:r>
          </a:p>
          <a:p>
            <a:r>
              <a:rPr lang="en-US" dirty="0" smtClean="0"/>
              <a:t>FAA Social Media presence… Facebook, Twitter, Instagram, LinkedIn, YouTube </a:t>
            </a:r>
            <a:endParaRPr lang="en-US" dirty="0"/>
          </a:p>
          <a:p>
            <a:endParaRPr lang="en-US" dirty="0" smtClean="0"/>
          </a:p>
          <a:p>
            <a:pPr marL="0" indent="0">
              <a:buNone/>
            </a:pPr>
            <a:endParaRPr lang="en-US" dirty="0"/>
          </a:p>
        </p:txBody>
      </p:sp>
      <p:sp>
        <p:nvSpPr>
          <p:cNvPr id="4" name="Slide Number Placeholder 3"/>
          <p:cNvSpPr>
            <a:spLocks noGrp="1"/>
          </p:cNvSpPr>
          <p:nvPr>
            <p:ph type="sldNum" sz="quarter" idx="4"/>
          </p:nvPr>
        </p:nvSpPr>
        <p:spPr/>
        <p:txBody>
          <a:bodyPr/>
          <a:lstStyle/>
          <a:p>
            <a:fld id="{EB8DCBB2-A892-884A-A7A2-86093500B163}" type="slidenum">
              <a:rPr lang="en-US" smtClean="0"/>
              <a:pPr/>
              <a:t>22</a:t>
            </a:fld>
            <a:endParaRPr lang="en-US"/>
          </a:p>
        </p:txBody>
      </p:sp>
    </p:spTree>
    <p:extLst>
      <p:ext uri="{BB962C8B-B14F-4D97-AF65-F5344CB8AC3E}">
        <p14:creationId xmlns:p14="http://schemas.microsoft.com/office/powerpoint/2010/main" val="2940546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smtClean="0"/>
              <a:t>What are some resources available?</a:t>
            </a:r>
            <a:endParaRPr lang="en-US" dirty="0"/>
          </a:p>
        </p:txBody>
      </p:sp>
      <p:sp>
        <p:nvSpPr>
          <p:cNvPr id="3" name="Content Placeholder 2"/>
          <p:cNvSpPr>
            <a:spLocks noGrp="1"/>
          </p:cNvSpPr>
          <p:nvPr>
            <p:ph idx="1"/>
          </p:nvPr>
        </p:nvSpPr>
        <p:spPr>
          <a:xfrm>
            <a:off x="838200" y="1889953"/>
            <a:ext cx="10515600" cy="4351338"/>
          </a:xfrm>
        </p:spPr>
        <p:txBody>
          <a:bodyPr>
            <a:normAutofit/>
          </a:bodyPr>
          <a:lstStyle/>
          <a:p>
            <a:r>
              <a:rPr lang="en-US" dirty="0" smtClean="0">
                <a:hlinkClick r:id="rId3"/>
              </a:rPr>
              <a:t>AC </a:t>
            </a:r>
            <a:r>
              <a:rPr lang="en-US" dirty="0">
                <a:hlinkClick r:id="rId3"/>
              </a:rPr>
              <a:t>91-37B </a:t>
            </a:r>
            <a:r>
              <a:rPr lang="en-US" dirty="0"/>
              <a:t>– </a:t>
            </a:r>
            <a:r>
              <a:rPr lang="en-US" dirty="0" smtClean="0"/>
              <a:t>Truth </a:t>
            </a:r>
            <a:r>
              <a:rPr lang="en-US" dirty="0"/>
              <a:t>in </a:t>
            </a:r>
            <a:r>
              <a:rPr lang="en-US" dirty="0" smtClean="0"/>
              <a:t>Leasing, helps </a:t>
            </a:r>
            <a:r>
              <a:rPr lang="en-US" dirty="0"/>
              <a:t>define operational control and “sham” dry leases</a:t>
            </a:r>
          </a:p>
          <a:p>
            <a:r>
              <a:rPr lang="en-US" dirty="0">
                <a:hlinkClick r:id="rId4"/>
              </a:rPr>
              <a:t>AC 120-12A </a:t>
            </a:r>
            <a:r>
              <a:rPr lang="en-US" dirty="0"/>
              <a:t>– </a:t>
            </a:r>
            <a:r>
              <a:rPr lang="en-US" dirty="0" smtClean="0"/>
              <a:t>Private Carriage vs Common Carriage,  explains the </a:t>
            </a:r>
            <a:r>
              <a:rPr lang="en-US" dirty="0"/>
              <a:t>four </a:t>
            </a:r>
            <a:r>
              <a:rPr lang="en-US" dirty="0" smtClean="0"/>
              <a:t>elements </a:t>
            </a:r>
            <a:r>
              <a:rPr lang="en-US" dirty="0"/>
              <a:t>of </a:t>
            </a:r>
            <a:r>
              <a:rPr lang="en-US" dirty="0" smtClean="0"/>
              <a:t>a common carrier</a:t>
            </a:r>
            <a:endParaRPr lang="en-US" dirty="0"/>
          </a:p>
          <a:p>
            <a:r>
              <a:rPr lang="en-US" dirty="0">
                <a:hlinkClick r:id="rId5"/>
              </a:rPr>
              <a:t>AC 61-142 </a:t>
            </a:r>
            <a:r>
              <a:rPr lang="en-US" dirty="0"/>
              <a:t>– </a:t>
            </a:r>
            <a:r>
              <a:rPr lang="en-US" dirty="0" smtClean="0"/>
              <a:t>Sharing Aircraft Operating Expenses, guidance </a:t>
            </a:r>
            <a:r>
              <a:rPr lang="en-US" dirty="0"/>
              <a:t>on how a pilot may share flight expenses with passengers</a:t>
            </a:r>
          </a:p>
          <a:p>
            <a:endParaRPr lang="en-US" dirty="0" smtClean="0"/>
          </a:p>
          <a:p>
            <a:pPr marL="0" indent="0">
              <a:buNone/>
            </a:pPr>
            <a:endParaRPr lang="en-US" dirty="0"/>
          </a:p>
        </p:txBody>
      </p:sp>
      <p:sp>
        <p:nvSpPr>
          <p:cNvPr id="4" name="Slide Number Placeholder 3"/>
          <p:cNvSpPr>
            <a:spLocks noGrp="1"/>
          </p:cNvSpPr>
          <p:nvPr>
            <p:ph type="sldNum" sz="quarter" idx="4"/>
          </p:nvPr>
        </p:nvSpPr>
        <p:spPr/>
        <p:txBody>
          <a:bodyPr/>
          <a:lstStyle/>
          <a:p>
            <a:fld id="{EB8DCBB2-A892-884A-A7A2-86093500B163}" type="slidenum">
              <a:rPr lang="en-US" smtClean="0"/>
              <a:pPr/>
              <a:t>23</a:t>
            </a:fld>
            <a:endParaRPr lang="en-US"/>
          </a:p>
        </p:txBody>
      </p:sp>
    </p:spTree>
    <p:extLst>
      <p:ext uri="{BB962C8B-B14F-4D97-AF65-F5344CB8AC3E}">
        <p14:creationId xmlns:p14="http://schemas.microsoft.com/office/powerpoint/2010/main" val="3521340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B8DCBB2-A892-884A-A7A2-86093500B163}" type="slidenum">
              <a:rPr lang="en-US" smtClean="0"/>
              <a:pPr/>
              <a:t>24</a:t>
            </a:fld>
            <a:endParaRPr lang="en-US"/>
          </a:p>
        </p:txBody>
      </p:sp>
      <p:sp>
        <p:nvSpPr>
          <p:cNvPr id="6" name="Title 5"/>
          <p:cNvSpPr>
            <a:spLocks noGrp="1"/>
          </p:cNvSpPr>
          <p:nvPr>
            <p:ph type="title"/>
          </p:nvPr>
        </p:nvSpPr>
        <p:spPr>
          <a:xfrm>
            <a:off x="838200" y="2134759"/>
            <a:ext cx="10515600" cy="1325563"/>
          </a:xfrm>
        </p:spPr>
        <p:txBody>
          <a:bodyPr>
            <a:normAutofit/>
          </a:bodyPr>
          <a:lstStyle/>
          <a:p>
            <a:pPr algn="ctr"/>
            <a:r>
              <a:rPr lang="en-US" sz="5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endParaRPr lang="en-US" sz="5400" dirty="0"/>
          </a:p>
        </p:txBody>
      </p:sp>
    </p:spTree>
    <p:extLst>
      <p:ext uri="{BB962C8B-B14F-4D97-AF65-F5344CB8AC3E}">
        <p14:creationId xmlns:p14="http://schemas.microsoft.com/office/powerpoint/2010/main" val="409749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9119" y="95451"/>
            <a:ext cx="8272463" cy="54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616A837-DD06-4EAC-8C2D-8984C1DF3744}" type="slidenum">
              <a:rPr lang="en-US" altLang="en-US" smtClean="0"/>
              <a:pPr>
                <a:defRPr/>
              </a:pPr>
              <a:t>3</a:t>
            </a:fld>
            <a:endParaRPr lang="en-US" altLang="en-US"/>
          </a:p>
        </p:txBody>
      </p:sp>
    </p:spTree>
    <p:extLst>
      <p:ext uri="{BB962C8B-B14F-4D97-AF65-F5344CB8AC3E}">
        <p14:creationId xmlns:p14="http://schemas.microsoft.com/office/powerpoint/2010/main" val="2493848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a:off x="7478714" y="1958975"/>
            <a:ext cx="2492375"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10243" name="Oval 3"/>
          <p:cNvSpPr>
            <a:spLocks noChangeArrowheads="1"/>
          </p:cNvSpPr>
          <p:nvPr/>
        </p:nvSpPr>
        <p:spPr bwMode="auto">
          <a:xfrm>
            <a:off x="-1165225" y="2362200"/>
            <a:ext cx="914400"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10244" name="Smiley Face 10"/>
          <p:cNvSpPr>
            <a:spLocks noChangeArrowheads="1"/>
          </p:cNvSpPr>
          <p:nvPr/>
        </p:nvSpPr>
        <p:spPr bwMode="auto">
          <a:xfrm>
            <a:off x="8882063" y="2862263"/>
            <a:ext cx="914400" cy="649188"/>
          </a:xfrm>
          <a:prstGeom prst="smileyFace">
            <a:avLst>
              <a:gd name="adj" fmla="val 4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10246" name="Oval 12"/>
          <p:cNvSpPr>
            <a:spLocks noChangeArrowheads="1"/>
          </p:cNvSpPr>
          <p:nvPr/>
        </p:nvSpPr>
        <p:spPr bwMode="auto">
          <a:xfrm>
            <a:off x="1382713" y="2176463"/>
            <a:ext cx="3243263"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10247" name="Oval 14"/>
          <p:cNvSpPr>
            <a:spLocks noChangeArrowheads="1"/>
          </p:cNvSpPr>
          <p:nvPr/>
        </p:nvSpPr>
        <p:spPr bwMode="auto">
          <a:xfrm>
            <a:off x="1524001" y="2492375"/>
            <a:ext cx="3101975"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10248" name="Oval 15"/>
          <p:cNvSpPr>
            <a:spLocks noChangeArrowheads="1"/>
          </p:cNvSpPr>
          <p:nvPr/>
        </p:nvSpPr>
        <p:spPr bwMode="auto">
          <a:xfrm>
            <a:off x="1709739" y="2324100"/>
            <a:ext cx="2916237"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10249" name="Oval 16"/>
          <p:cNvSpPr>
            <a:spLocks noChangeArrowheads="1"/>
          </p:cNvSpPr>
          <p:nvPr/>
        </p:nvSpPr>
        <p:spPr bwMode="auto">
          <a:xfrm>
            <a:off x="2046288" y="2176463"/>
            <a:ext cx="1873250"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10" name="Title 1"/>
          <p:cNvSpPr>
            <a:spLocks noGrp="1"/>
          </p:cNvSpPr>
          <p:nvPr>
            <p:ph type="title"/>
          </p:nvPr>
        </p:nvSpPr>
        <p:spPr>
          <a:xfrm>
            <a:off x="762000" y="328202"/>
            <a:ext cx="10591800" cy="1445261"/>
          </a:xfrm>
        </p:spPr>
        <p:txBody>
          <a:bodyPr/>
          <a:lstStyle/>
          <a:p>
            <a:r>
              <a:rPr lang="en-US" altLang="en-US" b="1" dirty="0"/>
              <a:t>Illegal </a:t>
            </a:r>
            <a:r>
              <a:rPr lang="en-US" altLang="en-US" b="1" dirty="0" smtClean="0"/>
              <a:t>Charters – </a:t>
            </a:r>
            <a:r>
              <a:rPr lang="en-US" altLang="en-US" b="1" dirty="0"/>
              <a:t>The </a:t>
            </a:r>
            <a:r>
              <a:rPr lang="en-US" altLang="en-US" b="1" dirty="0" smtClean="0"/>
              <a:t>Why</a:t>
            </a:r>
            <a:endParaRPr lang="en-US" altLang="en-US" b="1" dirty="0"/>
          </a:p>
        </p:txBody>
      </p:sp>
      <p:cxnSp>
        <p:nvCxnSpPr>
          <p:cNvPr id="11" name="Straight Arrow Connector 12"/>
          <p:cNvCxnSpPr>
            <a:cxnSpLocks noChangeShapeType="1"/>
          </p:cNvCxnSpPr>
          <p:nvPr/>
        </p:nvCxnSpPr>
        <p:spPr bwMode="auto">
          <a:xfrm flipH="1" flipV="1">
            <a:off x="6326188" y="3325813"/>
            <a:ext cx="2660650" cy="103346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cxnSp>
      <p:sp>
        <p:nvSpPr>
          <p:cNvPr id="12" name="Content Placeholder 2"/>
          <p:cNvSpPr txBox="1">
            <a:spLocks noGrp="1"/>
          </p:cNvSpPr>
          <p:nvPr>
            <p:ph idx="1"/>
          </p:nvPr>
        </p:nvSpPr>
        <p:spPr bwMode="auto">
          <a:xfrm>
            <a:off x="664029" y="1638300"/>
            <a:ext cx="10689771" cy="3891643"/>
          </a:xfrm>
          <a:prstGeom prst="rect">
            <a:avLst/>
          </a:prstGeom>
          <a:extLst>
            <a:ext uri="{909E8E84-426E-40dd-AFC4-6F175D3DCCD1}"/>
            <a:ext uri="{91240B29-F687-4f45-9708-019B960494DF}"/>
            <a:ext uri="{AF507438-7753-43e0-B8FC-AC1667EBCBE1}"/>
          </a:extLst>
        </p:spPr>
        <p:txBody>
          <a:bodyPr vert="horz" lIns="91440" tIns="45720" rIns="91440" bIns="45720" rtlCol="0">
            <a:normAutofit/>
          </a:bodyPr>
          <a:lstStyle/>
          <a:p>
            <a:pPr>
              <a:lnSpc>
                <a:spcPct val="110000"/>
              </a:lnSpc>
              <a:spcBef>
                <a:spcPts val="0"/>
              </a:spcBef>
            </a:pPr>
            <a:r>
              <a:rPr lang="en-US" altLang="en-US" dirty="0" smtClean="0">
                <a:solidFill>
                  <a:srgbClr val="000000"/>
                </a:solidFill>
              </a:rPr>
              <a:t>Offset </a:t>
            </a:r>
            <a:r>
              <a:rPr lang="en-US" altLang="en-US" dirty="0">
                <a:solidFill>
                  <a:srgbClr val="000000"/>
                </a:solidFill>
              </a:rPr>
              <a:t>expensive costs of aircraft ownership</a:t>
            </a:r>
          </a:p>
          <a:p>
            <a:pPr>
              <a:lnSpc>
                <a:spcPct val="110000"/>
              </a:lnSpc>
              <a:spcBef>
                <a:spcPts val="0"/>
              </a:spcBef>
            </a:pPr>
            <a:r>
              <a:rPr lang="en-US" altLang="en-US" dirty="0">
                <a:solidFill>
                  <a:srgbClr val="000000"/>
                </a:solidFill>
              </a:rPr>
              <a:t>Avoids </a:t>
            </a:r>
            <a:r>
              <a:rPr lang="en-US" altLang="en-US" dirty="0" smtClean="0">
                <a:solidFill>
                  <a:srgbClr val="000000"/>
                </a:solidFill>
              </a:rPr>
              <a:t>fees &amp; taxes</a:t>
            </a:r>
            <a:r>
              <a:rPr lang="en-US" altLang="en-US" dirty="0">
                <a:solidFill>
                  <a:srgbClr val="000000"/>
                </a:solidFill>
              </a:rPr>
              <a:t>, e.g., FET</a:t>
            </a:r>
          </a:p>
          <a:p>
            <a:pPr>
              <a:lnSpc>
                <a:spcPct val="110000"/>
              </a:lnSpc>
              <a:spcBef>
                <a:spcPts val="0"/>
              </a:spcBef>
            </a:pPr>
            <a:r>
              <a:rPr lang="en-US" altLang="en-US" dirty="0">
                <a:solidFill>
                  <a:srgbClr val="000000"/>
                </a:solidFill>
              </a:rPr>
              <a:t>Avoids costly expense of FAA certification and continuing oversight</a:t>
            </a:r>
          </a:p>
          <a:p>
            <a:pPr>
              <a:lnSpc>
                <a:spcPct val="110000"/>
              </a:lnSpc>
              <a:spcBef>
                <a:spcPts val="0"/>
              </a:spcBef>
            </a:pPr>
            <a:r>
              <a:rPr lang="en-US" altLang="en-US" dirty="0">
                <a:solidFill>
                  <a:srgbClr val="000000"/>
                </a:solidFill>
              </a:rPr>
              <a:t>Competitive advantage over a legitimate operator</a:t>
            </a:r>
          </a:p>
          <a:p>
            <a:pPr marL="0" indent="0" algn="ctr">
              <a:lnSpc>
                <a:spcPct val="110000"/>
              </a:lnSpc>
              <a:spcBef>
                <a:spcPts val="0"/>
              </a:spcBef>
              <a:buNone/>
            </a:pPr>
            <a:endParaRPr lang="en-US" altLang="en-US" i="1" dirty="0" smtClean="0">
              <a:solidFill>
                <a:srgbClr val="000000"/>
              </a:solidFill>
            </a:endParaRPr>
          </a:p>
          <a:p>
            <a:pPr marL="0" indent="0" algn="ctr">
              <a:lnSpc>
                <a:spcPct val="110000"/>
              </a:lnSpc>
              <a:spcBef>
                <a:spcPts val="0"/>
              </a:spcBef>
              <a:buNone/>
            </a:pPr>
            <a:r>
              <a:rPr lang="en-US" altLang="en-US" sz="3200" i="1" dirty="0" smtClean="0">
                <a:solidFill>
                  <a:srgbClr val="000000"/>
                </a:solidFill>
              </a:rPr>
              <a:t>Hence </a:t>
            </a:r>
            <a:r>
              <a:rPr lang="en-US" altLang="en-US" sz="3200" i="1" dirty="0">
                <a:solidFill>
                  <a:srgbClr val="000000"/>
                </a:solidFill>
              </a:rPr>
              <a:t>to Make Money</a:t>
            </a:r>
          </a:p>
        </p:txBody>
      </p:sp>
      <p:sp>
        <p:nvSpPr>
          <p:cNvPr id="2" name="Slide Number Placeholder 1"/>
          <p:cNvSpPr>
            <a:spLocks noGrp="1"/>
          </p:cNvSpPr>
          <p:nvPr>
            <p:ph type="sldNum" sz="quarter" idx="12"/>
          </p:nvPr>
        </p:nvSpPr>
        <p:spPr/>
        <p:txBody>
          <a:bodyPr/>
          <a:lstStyle/>
          <a:p>
            <a:pPr>
              <a:defRPr/>
            </a:pPr>
            <a:fld id="{3616A837-DD06-4EAC-8C2D-8984C1DF3744}" type="slidenum">
              <a:rPr lang="en-US" altLang="en-US" smtClean="0"/>
              <a:pPr>
                <a:defRPr/>
              </a:pPr>
              <a:t>4</a:t>
            </a:fld>
            <a:endParaRPr lang="en-US" altLang="en-US"/>
          </a:p>
        </p:txBody>
      </p:sp>
    </p:spTree>
    <p:extLst>
      <p:ext uri="{BB962C8B-B14F-4D97-AF65-F5344CB8AC3E}">
        <p14:creationId xmlns:p14="http://schemas.microsoft.com/office/powerpoint/2010/main" val="3710179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993901" y="6248401"/>
            <a:ext cx="2708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endParaRPr lang="en-US" altLang="en-US" sz="1200">
              <a:solidFill>
                <a:srgbClr val="C0C0C0"/>
              </a:solidFill>
            </a:endParaRPr>
          </a:p>
        </p:txBody>
      </p:sp>
      <p:sp>
        <p:nvSpPr>
          <p:cNvPr id="14339" name="TextBox 2"/>
          <p:cNvSpPr txBox="1">
            <a:spLocks noChangeArrowheads="1"/>
          </p:cNvSpPr>
          <p:nvPr/>
        </p:nvSpPr>
        <p:spPr bwMode="auto">
          <a:xfrm>
            <a:off x="1993901" y="6248400"/>
            <a:ext cx="3535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100" b="0"/>
              <a:t>.</a:t>
            </a:r>
          </a:p>
        </p:txBody>
      </p:sp>
      <p:sp>
        <p:nvSpPr>
          <p:cNvPr id="14340" name="Title 1"/>
          <p:cNvSpPr>
            <a:spLocks noGrp="1"/>
          </p:cNvSpPr>
          <p:nvPr>
            <p:ph type="title"/>
          </p:nvPr>
        </p:nvSpPr>
        <p:spPr/>
        <p:txBody>
          <a:bodyPr vert="horz" lIns="91440" tIns="45720" rIns="91440" bIns="45720" rtlCol="0" anchor="ctr">
            <a:normAutofit/>
          </a:bodyPr>
          <a:lstStyle/>
          <a:p>
            <a:r>
              <a:rPr lang="en-US" altLang="en-US" dirty="0"/>
              <a:t>Authorized Operators </a:t>
            </a:r>
            <a:r>
              <a:rPr lang="en-US" altLang="en-US" dirty="0" smtClean="0"/>
              <a:t>are…</a:t>
            </a:r>
            <a:endParaRPr lang="en-US" altLang="en-US" dirty="0"/>
          </a:p>
        </p:txBody>
      </p:sp>
      <p:sp>
        <p:nvSpPr>
          <p:cNvPr id="2" name="Content Placeholder 1"/>
          <p:cNvSpPr>
            <a:spLocks noGrp="1"/>
          </p:cNvSpPr>
          <p:nvPr>
            <p:ph idx="1"/>
          </p:nvPr>
        </p:nvSpPr>
        <p:spPr>
          <a:xfrm>
            <a:off x="664029" y="1638300"/>
            <a:ext cx="10940142" cy="4538663"/>
          </a:xfrm>
        </p:spPr>
        <p:txBody>
          <a:bodyPr/>
          <a:lstStyle/>
          <a:p>
            <a:r>
              <a:rPr lang="en-US" altLang="en-US" dirty="0" smtClean="0"/>
              <a:t>Held </a:t>
            </a:r>
            <a:r>
              <a:rPr lang="en-US" altLang="en-US" dirty="0"/>
              <a:t>to a higher level of </a:t>
            </a:r>
            <a:r>
              <a:rPr lang="en-US" altLang="en-US" dirty="0" smtClean="0"/>
              <a:t>FAA-approved </a:t>
            </a:r>
            <a:r>
              <a:rPr lang="en-US" altLang="en-US" dirty="0"/>
              <a:t>pilot training and </a:t>
            </a:r>
            <a:r>
              <a:rPr lang="en-US" altLang="en-US" dirty="0" smtClean="0"/>
              <a:t>certification</a:t>
            </a:r>
            <a:endParaRPr lang="en-US" altLang="en-US" dirty="0"/>
          </a:p>
          <a:p>
            <a:r>
              <a:rPr lang="en-US" altLang="en-US" dirty="0"/>
              <a:t>Robust operational safety rules, including flight and duty time restrictions for </a:t>
            </a:r>
            <a:r>
              <a:rPr lang="en-US" altLang="en-US" dirty="0" smtClean="0"/>
              <a:t>pilots</a:t>
            </a:r>
            <a:endParaRPr lang="en-US" altLang="en-US" dirty="0"/>
          </a:p>
          <a:p>
            <a:r>
              <a:rPr lang="en-US" altLang="en-US" dirty="0"/>
              <a:t>Higher level of maintenance </a:t>
            </a:r>
            <a:r>
              <a:rPr lang="en-US" altLang="en-US" dirty="0" smtClean="0"/>
              <a:t>requirements</a:t>
            </a:r>
          </a:p>
          <a:p>
            <a:r>
              <a:rPr lang="en-US" altLang="en-US" dirty="0"/>
              <a:t>FAA performs more frequent checks on operator, crewmembers and </a:t>
            </a:r>
            <a:r>
              <a:rPr lang="en-US" altLang="en-US" dirty="0" smtClean="0"/>
              <a:t>aircraft</a:t>
            </a:r>
            <a:endParaRPr lang="en-US" altLang="en-US" dirty="0"/>
          </a:p>
          <a:p>
            <a:endParaRPr lang="en-US" altLang="en-US" dirty="0" smtClean="0"/>
          </a:p>
          <a:p>
            <a:pPr lvl="1"/>
            <a:endParaRPr lang="en-US" altLang="en-US" dirty="0"/>
          </a:p>
          <a:p>
            <a:pPr lvl="1"/>
            <a:endParaRPr lang="en-US" altLang="en-US" dirty="0"/>
          </a:p>
          <a:p>
            <a:endParaRPr lang="en-US" dirty="0"/>
          </a:p>
        </p:txBody>
      </p:sp>
      <p:sp>
        <p:nvSpPr>
          <p:cNvPr id="10" name="Content Placeholder 2"/>
          <p:cNvSpPr txBox="1">
            <a:spLocks/>
          </p:cNvSpPr>
          <p:nvPr/>
        </p:nvSpPr>
        <p:spPr bwMode="auto">
          <a:xfrm>
            <a:off x="664029" y="1645920"/>
            <a:ext cx="10003971" cy="4354831"/>
          </a:xfrm>
          <a:prstGeom prst="rect">
            <a:avLst/>
          </a:prstGeom>
          <a:extLst>
            <a:ext uri="{909E8E84-426E-40dd-AFC4-6F175D3DCCD1}"/>
            <a:ext uri="{91240B29-F687-4f45-9708-019B960494DF}"/>
            <a:ext uri="{AF507438-7753-43e0-B8FC-AC1667EBCBE1}"/>
          </a:extLst>
        </p:spPr>
        <p:txBody>
          <a:bodyPr vert="horz" lIns="91440" tIns="45720" rIns="91440" bIns="45720" rtlCol="0" anchor="ctr">
            <a:normAutofit/>
          </a:bodyPr>
          <a:lstStyle>
            <a:lvl1pPr marL="571500" indent="-571500">
              <a:lnSpc>
                <a:spcPct val="100000"/>
              </a:lnSpc>
              <a:spcBef>
                <a:spcPts val="1000"/>
              </a:spcBef>
              <a:spcAft>
                <a:spcPts val="600"/>
              </a:spcAft>
              <a:buFont typeface="Arial" panose="020B0604020202020204" pitchFamily="34" charset="0"/>
              <a:buChar char="•"/>
              <a:defRPr sz="3600">
                <a:latin typeface="Helvetica" panose="020B0604020202020204" pitchFamily="34" charset="0"/>
                <a:cs typeface="Helvetica" panose="020B0604020202020204" pitchFamily="34" charset="0"/>
              </a:defRPr>
            </a:lvl1pPr>
            <a:lvl2pPr marL="685800" lvl="1" indent="-228600">
              <a:lnSpc>
                <a:spcPct val="100000"/>
              </a:lnSpc>
              <a:spcBef>
                <a:spcPts val="500"/>
              </a:spcBef>
              <a:spcAft>
                <a:spcPts val="600"/>
              </a:spcAft>
              <a:buFont typeface="Arial" panose="020B0604020202020204" pitchFamily="34" charset="0"/>
              <a:buChar char="•"/>
              <a:defRPr sz="2400">
                <a:latin typeface="Helvetica" panose="020B0604020202020204" pitchFamily="34" charset="0"/>
                <a:cs typeface="Helvetica" panose="020B0604020202020204" pitchFamily="34" charset="0"/>
              </a:defRPr>
            </a:lvl2pPr>
            <a:lvl3pPr marL="1143000" indent="-228600">
              <a:lnSpc>
                <a:spcPct val="100000"/>
              </a:lnSpc>
              <a:spcBef>
                <a:spcPts val="500"/>
              </a:spcBef>
              <a:spcAft>
                <a:spcPts val="600"/>
              </a:spcAft>
              <a:buFont typeface="Arial" panose="020B0604020202020204" pitchFamily="34" charset="0"/>
              <a:buChar char="•"/>
              <a:defRPr sz="2000">
                <a:latin typeface="Helvetica" panose="020B0604020202020204" pitchFamily="34" charset="0"/>
                <a:cs typeface="Helvetica" panose="020B0604020202020204" pitchFamily="34" charset="0"/>
              </a:defRPr>
            </a:lvl3pPr>
            <a:lvl4pPr marL="1600200" indent="-228600">
              <a:lnSpc>
                <a:spcPct val="100000"/>
              </a:lnSpc>
              <a:spcBef>
                <a:spcPts val="500"/>
              </a:spcBef>
              <a:spcAft>
                <a:spcPts val="600"/>
              </a:spcAft>
              <a:buFont typeface="Arial" panose="020B0604020202020204" pitchFamily="34" charset="0"/>
              <a:buChar char="•"/>
              <a:defRPr>
                <a:latin typeface="Helvetica" panose="020B0604020202020204" pitchFamily="34" charset="0"/>
                <a:cs typeface="Helvetica" panose="020B0604020202020204" pitchFamily="34" charset="0"/>
              </a:defRPr>
            </a:lvl4pPr>
            <a:lvl5pPr marL="2057400" indent="-228600">
              <a:lnSpc>
                <a:spcPct val="100000"/>
              </a:lnSpc>
              <a:spcBef>
                <a:spcPts val="500"/>
              </a:spcBef>
              <a:spcAft>
                <a:spcPts val="600"/>
              </a:spcAft>
              <a:buFont typeface="Arial" panose="020B0604020202020204" pitchFamily="34" charset="0"/>
              <a:buChar char="•"/>
              <a:defRPr>
                <a:latin typeface="Helvetica" panose="020B0604020202020204" pitchFamily="34" charset="0"/>
                <a:cs typeface="Helvetica"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endParaRPr lang="en-US" altLang="en-US" dirty="0"/>
          </a:p>
        </p:txBody>
      </p:sp>
      <p:cxnSp>
        <p:nvCxnSpPr>
          <p:cNvPr id="14342" name="Straight Arrow Connector 12"/>
          <p:cNvCxnSpPr>
            <a:cxnSpLocks noChangeShapeType="1"/>
          </p:cNvCxnSpPr>
          <p:nvPr/>
        </p:nvCxnSpPr>
        <p:spPr bwMode="auto">
          <a:xfrm flipH="1" flipV="1">
            <a:off x="6326188" y="3325813"/>
            <a:ext cx="2660650" cy="103346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cxnSp>
      <p:sp>
        <p:nvSpPr>
          <p:cNvPr id="3" name="Slide Number Placeholder 2"/>
          <p:cNvSpPr>
            <a:spLocks noGrp="1"/>
          </p:cNvSpPr>
          <p:nvPr>
            <p:ph type="sldNum" sz="quarter" idx="12"/>
          </p:nvPr>
        </p:nvSpPr>
        <p:spPr/>
        <p:txBody>
          <a:bodyPr/>
          <a:lstStyle/>
          <a:p>
            <a:pPr>
              <a:defRPr/>
            </a:pPr>
            <a:fld id="{3616A837-DD06-4EAC-8C2D-8984C1DF3744}" type="slidenum">
              <a:rPr lang="en-US" altLang="en-US" smtClean="0"/>
              <a:pPr>
                <a:defRPr/>
              </a:pPr>
              <a:t>5</a:t>
            </a:fld>
            <a:endParaRPr lang="en-US" altLang="en-US"/>
          </a:p>
        </p:txBody>
      </p:sp>
    </p:spTree>
    <p:extLst>
      <p:ext uri="{BB962C8B-B14F-4D97-AF65-F5344CB8AC3E}">
        <p14:creationId xmlns:p14="http://schemas.microsoft.com/office/powerpoint/2010/main" val="148551803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An Illegal Charter is..</a:t>
            </a:r>
            <a:endParaRPr lang="en-US" dirty="0"/>
          </a:p>
        </p:txBody>
      </p:sp>
      <p:sp>
        <p:nvSpPr>
          <p:cNvPr id="3" name="Content Placeholder 2"/>
          <p:cNvSpPr>
            <a:spLocks noGrp="1"/>
          </p:cNvSpPr>
          <p:nvPr>
            <p:ph idx="1"/>
          </p:nvPr>
        </p:nvSpPr>
        <p:spPr>
          <a:xfrm>
            <a:off x="762000" y="1638300"/>
            <a:ext cx="10591800" cy="3935186"/>
          </a:xfrm>
        </p:spPr>
        <p:txBody>
          <a:bodyPr>
            <a:normAutofit fontScale="85000" lnSpcReduction="20000"/>
          </a:bodyPr>
          <a:lstStyle/>
          <a:p>
            <a:pPr>
              <a:lnSpc>
                <a:spcPct val="120000"/>
              </a:lnSpc>
            </a:pPr>
            <a:r>
              <a:rPr lang="en-US" b="1" dirty="0"/>
              <a:t>Sham Dry </a:t>
            </a:r>
            <a:r>
              <a:rPr lang="en-US" b="1" dirty="0" smtClean="0"/>
              <a:t>Lease</a:t>
            </a:r>
          </a:p>
          <a:p>
            <a:pPr lvl="1">
              <a:lnSpc>
                <a:spcPct val="120000"/>
              </a:lnSpc>
            </a:pPr>
            <a:r>
              <a:rPr lang="en-US" dirty="0" smtClean="0"/>
              <a:t>Most </a:t>
            </a:r>
            <a:r>
              <a:rPr lang="en-US" dirty="0"/>
              <a:t>common </a:t>
            </a:r>
            <a:r>
              <a:rPr lang="en-US" dirty="0" smtClean="0"/>
              <a:t>today</a:t>
            </a:r>
          </a:p>
          <a:p>
            <a:pPr lvl="1">
              <a:lnSpc>
                <a:spcPct val="120000"/>
              </a:lnSpc>
            </a:pPr>
            <a:r>
              <a:rPr lang="en-US" dirty="0" smtClean="0"/>
              <a:t>Operational </a:t>
            </a:r>
            <a:r>
              <a:rPr lang="en-US" dirty="0"/>
              <a:t>control remains with </a:t>
            </a:r>
            <a:r>
              <a:rPr lang="en-US" dirty="0" smtClean="0"/>
              <a:t>less</a:t>
            </a:r>
            <a:r>
              <a:rPr lang="en-US" u="sng" dirty="0" smtClean="0"/>
              <a:t>or</a:t>
            </a:r>
            <a:r>
              <a:rPr lang="en-US" dirty="0" smtClean="0"/>
              <a:t> </a:t>
            </a:r>
            <a:r>
              <a:rPr lang="en-US" dirty="0"/>
              <a:t>not </a:t>
            </a:r>
            <a:r>
              <a:rPr lang="en-US" dirty="0" smtClean="0"/>
              <a:t>less</a:t>
            </a:r>
            <a:r>
              <a:rPr lang="en-US" u="sng" dirty="0" smtClean="0"/>
              <a:t>ee</a:t>
            </a:r>
            <a:r>
              <a:rPr lang="en-US" dirty="0" smtClean="0"/>
              <a:t>  </a:t>
            </a:r>
            <a:endParaRPr lang="en-US" dirty="0"/>
          </a:p>
          <a:p>
            <a:pPr lvl="1">
              <a:lnSpc>
                <a:spcPct val="120000"/>
              </a:lnSpc>
            </a:pPr>
            <a:r>
              <a:rPr lang="en-US" dirty="0"/>
              <a:t>See </a:t>
            </a:r>
            <a:r>
              <a:rPr lang="en-US" dirty="0">
                <a:hlinkClick r:id="rId3"/>
              </a:rPr>
              <a:t>AC </a:t>
            </a:r>
            <a:r>
              <a:rPr lang="en-US" dirty="0" smtClean="0">
                <a:hlinkClick r:id="rId3"/>
              </a:rPr>
              <a:t>91.37B </a:t>
            </a:r>
            <a:r>
              <a:rPr lang="en-US" dirty="0"/>
              <a:t>– Truth In Leasing</a:t>
            </a:r>
          </a:p>
          <a:p>
            <a:pPr>
              <a:lnSpc>
                <a:spcPct val="120000"/>
              </a:lnSpc>
            </a:pPr>
            <a:r>
              <a:rPr lang="en-US" b="1" dirty="0"/>
              <a:t>Legitimate 135 </a:t>
            </a:r>
            <a:r>
              <a:rPr lang="en-US" b="1" dirty="0" smtClean="0"/>
              <a:t>operators </a:t>
            </a:r>
            <a:endParaRPr lang="en-US" b="1" dirty="0"/>
          </a:p>
          <a:p>
            <a:pPr lvl="1">
              <a:lnSpc>
                <a:spcPct val="120000"/>
              </a:lnSpc>
            </a:pPr>
            <a:r>
              <a:rPr lang="en-US" dirty="0"/>
              <a:t>Operating aircraft not on their certificate</a:t>
            </a:r>
          </a:p>
          <a:p>
            <a:pPr>
              <a:lnSpc>
                <a:spcPct val="120000"/>
              </a:lnSpc>
            </a:pPr>
            <a:r>
              <a:rPr lang="en-US" b="1" dirty="0"/>
              <a:t>Aircraft </a:t>
            </a:r>
            <a:r>
              <a:rPr lang="en-US" b="1" dirty="0" smtClean="0"/>
              <a:t>owners</a:t>
            </a:r>
            <a:endParaRPr lang="en-US" b="1" dirty="0"/>
          </a:p>
          <a:p>
            <a:pPr lvl="1">
              <a:lnSpc>
                <a:spcPct val="120000"/>
              </a:lnSpc>
            </a:pPr>
            <a:r>
              <a:rPr lang="en-US" dirty="0"/>
              <a:t>To off-set cost of aircraft ownership</a:t>
            </a:r>
          </a:p>
          <a:p>
            <a:pPr>
              <a:lnSpc>
                <a:spcPct val="120000"/>
              </a:lnSpc>
            </a:pPr>
            <a:endParaRPr lang="en-US" dirty="0"/>
          </a:p>
        </p:txBody>
      </p:sp>
      <p:sp>
        <p:nvSpPr>
          <p:cNvPr id="4" name="Slide Number Placeholder 3"/>
          <p:cNvSpPr>
            <a:spLocks noGrp="1"/>
          </p:cNvSpPr>
          <p:nvPr>
            <p:ph type="sldNum" sz="quarter" idx="12"/>
          </p:nvPr>
        </p:nvSpPr>
        <p:spPr/>
        <p:txBody>
          <a:bodyPr/>
          <a:lstStyle/>
          <a:p>
            <a:pPr>
              <a:defRPr/>
            </a:pPr>
            <a:fld id="{3616A837-DD06-4EAC-8C2D-8984C1DF3744}" type="slidenum">
              <a:rPr lang="en-US" altLang="en-US" smtClean="0"/>
              <a:pPr>
                <a:defRPr/>
              </a:pPr>
              <a:t>6</a:t>
            </a:fld>
            <a:endParaRPr lang="en-US" altLang="en-US"/>
          </a:p>
        </p:txBody>
      </p:sp>
    </p:spTree>
    <p:extLst>
      <p:ext uri="{BB962C8B-B14F-4D97-AF65-F5344CB8AC3E}">
        <p14:creationId xmlns:p14="http://schemas.microsoft.com/office/powerpoint/2010/main" val="2471185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4657" y="1497023"/>
            <a:ext cx="10428514" cy="4169229"/>
          </a:xfrm>
        </p:spPr>
        <p:txBody>
          <a:bodyPr>
            <a:normAutofit fontScale="85000" lnSpcReduction="10000"/>
          </a:bodyPr>
          <a:lstStyle/>
          <a:p>
            <a:pPr>
              <a:lnSpc>
                <a:spcPct val="120000"/>
              </a:lnSpc>
              <a:spcAft>
                <a:spcPts val="300"/>
              </a:spcAft>
            </a:pPr>
            <a:r>
              <a:rPr lang="en-US" sz="2400" b="1" dirty="0"/>
              <a:t>DEMO </a:t>
            </a:r>
            <a:r>
              <a:rPr lang="en-US" sz="2400" b="1" dirty="0" smtClean="0"/>
              <a:t>Flights</a:t>
            </a:r>
            <a:endParaRPr lang="en-US" sz="2400" b="1" dirty="0"/>
          </a:p>
          <a:p>
            <a:pPr lvl="1">
              <a:lnSpc>
                <a:spcPct val="120000"/>
              </a:lnSpc>
              <a:spcAft>
                <a:spcPts val="300"/>
              </a:spcAft>
            </a:pPr>
            <a:r>
              <a:rPr lang="en-US" sz="2000" dirty="0"/>
              <a:t>What is being demonstrated exactly? Air transportation (not legal) or the aircraft for purchase (legal</a:t>
            </a:r>
            <a:r>
              <a:rPr lang="en-US" sz="2000" dirty="0" smtClean="0"/>
              <a:t>)</a:t>
            </a:r>
          </a:p>
          <a:p>
            <a:pPr>
              <a:lnSpc>
                <a:spcPct val="120000"/>
              </a:lnSpc>
              <a:spcAft>
                <a:spcPts val="300"/>
              </a:spcAft>
            </a:pPr>
            <a:r>
              <a:rPr lang="en-US" sz="2400" b="1" dirty="0"/>
              <a:t>Aircraft Management </a:t>
            </a:r>
            <a:r>
              <a:rPr lang="en-US" sz="2400" b="1" dirty="0" smtClean="0"/>
              <a:t>Companies</a:t>
            </a:r>
            <a:endParaRPr lang="en-US" sz="2400" b="1" dirty="0"/>
          </a:p>
          <a:p>
            <a:pPr lvl="1">
              <a:lnSpc>
                <a:spcPct val="120000"/>
              </a:lnSpc>
              <a:spcAft>
                <a:spcPts val="300"/>
              </a:spcAft>
            </a:pPr>
            <a:r>
              <a:rPr lang="en-US" sz="2000" dirty="0"/>
              <a:t>Operating illegal charters as a side business with owner’s aircraft</a:t>
            </a:r>
          </a:p>
          <a:p>
            <a:pPr>
              <a:lnSpc>
                <a:spcPct val="120000"/>
              </a:lnSpc>
              <a:spcAft>
                <a:spcPts val="300"/>
              </a:spcAft>
            </a:pPr>
            <a:r>
              <a:rPr lang="en-US" sz="2400" b="1" dirty="0"/>
              <a:t>“FAKE” Flight </a:t>
            </a:r>
            <a:r>
              <a:rPr lang="en-US" sz="2400" b="1" dirty="0" smtClean="0"/>
              <a:t>Instruction</a:t>
            </a:r>
            <a:endParaRPr lang="en-US" sz="2400" b="1" dirty="0"/>
          </a:p>
          <a:p>
            <a:pPr lvl="1">
              <a:lnSpc>
                <a:spcPct val="120000"/>
              </a:lnSpc>
              <a:spcAft>
                <a:spcPts val="300"/>
              </a:spcAft>
            </a:pPr>
            <a:r>
              <a:rPr lang="en-US" sz="2000" dirty="0"/>
              <a:t>Offered point to point in aircraft not typically used for initial training </a:t>
            </a:r>
          </a:p>
          <a:p>
            <a:pPr>
              <a:lnSpc>
                <a:spcPct val="120000"/>
              </a:lnSpc>
              <a:spcAft>
                <a:spcPts val="300"/>
              </a:spcAft>
            </a:pPr>
            <a:r>
              <a:rPr lang="en-US" sz="2400" b="1" dirty="0"/>
              <a:t>Misuse of Expense </a:t>
            </a:r>
            <a:r>
              <a:rPr lang="en-US" sz="2400" b="1" dirty="0" smtClean="0"/>
              <a:t>Sharing</a:t>
            </a:r>
            <a:endParaRPr lang="en-US" sz="2400" b="1" dirty="0"/>
          </a:p>
          <a:p>
            <a:pPr lvl="1">
              <a:lnSpc>
                <a:spcPct val="120000"/>
              </a:lnSpc>
              <a:spcAft>
                <a:spcPts val="300"/>
              </a:spcAft>
            </a:pPr>
            <a:r>
              <a:rPr lang="en-US" sz="2000" dirty="0"/>
              <a:t>Disguise for Air </a:t>
            </a:r>
            <a:r>
              <a:rPr lang="en-US" sz="2000" dirty="0" smtClean="0"/>
              <a:t>Transportation</a:t>
            </a:r>
          </a:p>
          <a:p>
            <a:pPr lvl="1">
              <a:lnSpc>
                <a:spcPct val="120000"/>
              </a:lnSpc>
              <a:spcAft>
                <a:spcPts val="300"/>
              </a:spcAft>
            </a:pPr>
            <a:r>
              <a:rPr lang="en-US" sz="2000" dirty="0" smtClean="0">
                <a:hlinkClick r:id="rId3"/>
              </a:rPr>
              <a:t>AC 61-142</a:t>
            </a:r>
            <a:r>
              <a:rPr lang="en-US" sz="2000" dirty="0" smtClean="0"/>
              <a:t>, </a:t>
            </a:r>
            <a:r>
              <a:rPr lang="en-US" sz="2000" dirty="0" smtClean="0">
                <a:hlinkClick r:id="rId4"/>
              </a:rPr>
              <a:t>61.113(c)</a:t>
            </a:r>
            <a:endParaRPr lang="en-US" sz="2000" dirty="0" smtClean="0"/>
          </a:p>
          <a:p>
            <a:pPr lvl="1">
              <a:lnSpc>
                <a:spcPct val="120000"/>
              </a:lnSpc>
              <a:spcAft>
                <a:spcPts val="300"/>
              </a:spcAft>
            </a:pPr>
            <a:endParaRPr lang="en-US" sz="2000" dirty="0" smtClean="0"/>
          </a:p>
          <a:p>
            <a:pPr lvl="1">
              <a:lnSpc>
                <a:spcPct val="120000"/>
              </a:lnSpc>
              <a:spcAft>
                <a:spcPts val="300"/>
              </a:spcAft>
            </a:pPr>
            <a:endParaRPr lang="en-US" sz="2000" dirty="0"/>
          </a:p>
          <a:p>
            <a:pPr>
              <a:lnSpc>
                <a:spcPct val="120000"/>
              </a:lnSpc>
              <a:spcAft>
                <a:spcPts val="300"/>
              </a:spcAft>
            </a:pPr>
            <a:endParaRPr lang="en-US" sz="2400" dirty="0"/>
          </a:p>
          <a:p>
            <a:pPr>
              <a:spcAft>
                <a:spcPts val="300"/>
              </a:spcAft>
            </a:pPr>
            <a:endParaRPr lang="en-US" sz="2400" dirty="0"/>
          </a:p>
        </p:txBody>
      </p:sp>
      <p:sp>
        <p:nvSpPr>
          <p:cNvPr id="4" name="Title 1"/>
          <p:cNvSpPr>
            <a:spLocks noGrp="1"/>
          </p:cNvSpPr>
          <p:nvPr>
            <p:ph type="title"/>
          </p:nvPr>
        </p:nvSpPr>
        <p:spPr>
          <a:xfrm>
            <a:off x="794657" y="0"/>
            <a:ext cx="10515600" cy="1325563"/>
          </a:xfrm>
        </p:spPr>
        <p:txBody>
          <a:bodyPr/>
          <a:lstStyle/>
          <a:p>
            <a:r>
              <a:rPr lang="en-US" altLang="en-US" dirty="0" smtClean="0"/>
              <a:t>An Illegal Charter is..</a:t>
            </a:r>
            <a:endParaRPr lang="en-US" dirty="0"/>
          </a:p>
        </p:txBody>
      </p:sp>
      <p:sp>
        <p:nvSpPr>
          <p:cNvPr id="5" name="Slide Number Placeholder 4"/>
          <p:cNvSpPr>
            <a:spLocks noGrp="1"/>
          </p:cNvSpPr>
          <p:nvPr>
            <p:ph type="sldNum" sz="quarter" idx="12"/>
          </p:nvPr>
        </p:nvSpPr>
        <p:spPr/>
        <p:txBody>
          <a:bodyPr/>
          <a:lstStyle/>
          <a:p>
            <a:pPr>
              <a:defRPr/>
            </a:pPr>
            <a:fld id="{3616A837-DD06-4EAC-8C2D-8984C1DF3744}" type="slidenum">
              <a:rPr lang="en-US" altLang="en-US" smtClean="0"/>
              <a:pPr>
                <a:defRPr/>
              </a:pPr>
              <a:t>7</a:t>
            </a:fld>
            <a:endParaRPr lang="en-US" altLang="en-US"/>
          </a:p>
        </p:txBody>
      </p:sp>
    </p:spTree>
    <p:extLst>
      <p:ext uri="{BB962C8B-B14F-4D97-AF65-F5344CB8AC3E}">
        <p14:creationId xmlns:p14="http://schemas.microsoft.com/office/powerpoint/2010/main" val="2434003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solidFill>
                  <a:schemeClr val="tx1"/>
                </a:solidFill>
              </a:rPr>
              <a:t>Recognizing Illegal Charters</a:t>
            </a:r>
          </a:p>
        </p:txBody>
      </p:sp>
      <p:sp>
        <p:nvSpPr>
          <p:cNvPr id="22531" name="Content Placeholder 2"/>
          <p:cNvSpPr>
            <a:spLocks noGrp="1"/>
          </p:cNvSpPr>
          <p:nvPr>
            <p:ph idx="1"/>
          </p:nvPr>
        </p:nvSpPr>
        <p:spPr>
          <a:xfrm>
            <a:off x="838200" y="1638300"/>
            <a:ext cx="10515600" cy="4538663"/>
          </a:xfrm>
        </p:spPr>
        <p:txBody>
          <a:bodyPr>
            <a:normAutofit/>
          </a:bodyPr>
          <a:lstStyle/>
          <a:p>
            <a:pPr marL="0" indent="0">
              <a:lnSpc>
                <a:spcPct val="110000"/>
              </a:lnSpc>
              <a:spcBef>
                <a:spcPts val="0"/>
              </a:spcBef>
              <a:buNone/>
            </a:pPr>
            <a:r>
              <a:rPr lang="en-US" altLang="en-US" b="1" dirty="0" smtClean="0">
                <a:hlinkClick r:id="rId3"/>
              </a:rPr>
              <a:t>AC 120-12A</a:t>
            </a:r>
            <a:endParaRPr lang="en-US" altLang="en-US" b="1" dirty="0" smtClean="0"/>
          </a:p>
          <a:p>
            <a:pPr>
              <a:lnSpc>
                <a:spcPct val="110000"/>
              </a:lnSpc>
              <a:spcBef>
                <a:spcPts val="0"/>
              </a:spcBef>
            </a:pPr>
            <a:r>
              <a:rPr lang="en-US" altLang="en-US" b="0" dirty="0" smtClean="0"/>
              <a:t>Defines Common v. Private Carriage</a:t>
            </a:r>
          </a:p>
          <a:p>
            <a:pPr>
              <a:lnSpc>
                <a:spcPct val="110000"/>
              </a:lnSpc>
              <a:spcBef>
                <a:spcPts val="0"/>
              </a:spcBef>
            </a:pPr>
            <a:r>
              <a:rPr lang="en-US" altLang="en-US" dirty="0"/>
              <a:t>Defines the </a:t>
            </a:r>
            <a:r>
              <a:rPr lang="en-US" altLang="en-US" dirty="0" smtClean="0"/>
              <a:t>four </a:t>
            </a:r>
            <a:r>
              <a:rPr lang="en-US" altLang="en-US" dirty="0"/>
              <a:t>pillars of </a:t>
            </a:r>
            <a:r>
              <a:rPr lang="en-US" altLang="en-US" b="1" dirty="0"/>
              <a:t>Common Carriage</a:t>
            </a:r>
          </a:p>
          <a:p>
            <a:pPr marL="0" indent="0">
              <a:lnSpc>
                <a:spcPct val="110000"/>
              </a:lnSpc>
              <a:spcBef>
                <a:spcPts val="0"/>
              </a:spcBef>
              <a:buNone/>
            </a:pPr>
            <a:endParaRPr lang="en-US" altLang="en-US" dirty="0" smtClean="0"/>
          </a:p>
          <a:p>
            <a:pPr marL="0" indent="0">
              <a:lnSpc>
                <a:spcPct val="110000"/>
              </a:lnSpc>
              <a:spcBef>
                <a:spcPts val="0"/>
              </a:spcBef>
              <a:buNone/>
            </a:pPr>
            <a:r>
              <a:rPr lang="en-US" altLang="en-US" b="1" dirty="0" smtClean="0">
                <a:hlinkClick r:id="rId4"/>
              </a:rPr>
              <a:t>AC 91-37B</a:t>
            </a:r>
            <a:endParaRPr lang="en-US" altLang="en-US" b="1" dirty="0" smtClean="0"/>
          </a:p>
          <a:p>
            <a:pPr>
              <a:lnSpc>
                <a:spcPct val="110000"/>
              </a:lnSpc>
              <a:spcBef>
                <a:spcPts val="0"/>
              </a:spcBef>
            </a:pPr>
            <a:r>
              <a:rPr lang="en-US" altLang="en-US" b="0" dirty="0" smtClean="0"/>
              <a:t>Defines “Truth in Leasing”, helps determine </a:t>
            </a:r>
            <a:r>
              <a:rPr lang="en-US" altLang="en-US" b="1" dirty="0" smtClean="0"/>
              <a:t>Operational Control</a:t>
            </a:r>
            <a:endParaRPr lang="en-US" altLang="en-US" b="1" dirty="0"/>
          </a:p>
        </p:txBody>
      </p:sp>
      <p:sp>
        <p:nvSpPr>
          <p:cNvPr id="2" name="Slide Number Placeholder 1"/>
          <p:cNvSpPr>
            <a:spLocks noGrp="1"/>
          </p:cNvSpPr>
          <p:nvPr>
            <p:ph type="sldNum" sz="quarter" idx="12"/>
          </p:nvPr>
        </p:nvSpPr>
        <p:spPr/>
        <p:txBody>
          <a:bodyPr/>
          <a:lstStyle/>
          <a:p>
            <a:pPr>
              <a:defRPr/>
            </a:pPr>
            <a:fld id="{3616A837-DD06-4EAC-8C2D-8984C1DF3744}" type="slidenum">
              <a:rPr lang="en-US" altLang="en-US" smtClean="0"/>
              <a:pPr>
                <a:defRPr/>
              </a:pPr>
              <a:t>8</a:t>
            </a:fld>
            <a:endParaRPr lang="en-US" altLang="en-US"/>
          </a:p>
        </p:txBody>
      </p:sp>
    </p:spTree>
    <p:extLst>
      <p:ext uri="{BB962C8B-B14F-4D97-AF65-F5344CB8AC3E}">
        <p14:creationId xmlns:p14="http://schemas.microsoft.com/office/powerpoint/2010/main" val="1115510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38200" y="167394"/>
            <a:ext cx="10515600" cy="1325563"/>
          </a:xfrm>
        </p:spPr>
        <p:txBody>
          <a:bodyPr/>
          <a:lstStyle/>
          <a:p>
            <a:r>
              <a:rPr lang="en-US" altLang="en-US" dirty="0" smtClean="0">
                <a:solidFill>
                  <a:schemeClr val="tx1"/>
                </a:solidFill>
              </a:rPr>
              <a:t>AC 120-12A Holding Out </a:t>
            </a:r>
          </a:p>
        </p:txBody>
      </p:sp>
      <p:sp>
        <p:nvSpPr>
          <p:cNvPr id="24579" name="Content Placeholder 2"/>
          <p:cNvSpPr>
            <a:spLocks noGrp="1"/>
          </p:cNvSpPr>
          <p:nvPr>
            <p:ph idx="1"/>
          </p:nvPr>
        </p:nvSpPr>
        <p:spPr>
          <a:xfrm>
            <a:off x="838200" y="1638300"/>
            <a:ext cx="9619212" cy="3773285"/>
          </a:xfrm>
        </p:spPr>
        <p:txBody>
          <a:bodyPr vert="horz" lIns="91440" tIns="45720" rIns="91440" bIns="45720" rtlCol="0">
            <a:normAutofit/>
          </a:bodyPr>
          <a:lstStyle/>
          <a:p>
            <a:pPr>
              <a:lnSpc>
                <a:spcPct val="110000"/>
              </a:lnSpc>
              <a:spcBef>
                <a:spcPts val="0"/>
              </a:spcBef>
            </a:pPr>
            <a:endParaRPr lang="en-US" altLang="en-US" sz="3200" dirty="0"/>
          </a:p>
        </p:txBody>
      </p:sp>
      <p:sp>
        <p:nvSpPr>
          <p:cNvPr id="2" name="Slide Number Placeholder 1"/>
          <p:cNvSpPr>
            <a:spLocks noGrp="1"/>
          </p:cNvSpPr>
          <p:nvPr>
            <p:ph type="sldNum" sz="quarter" idx="12"/>
          </p:nvPr>
        </p:nvSpPr>
        <p:spPr/>
        <p:txBody>
          <a:bodyPr/>
          <a:lstStyle/>
          <a:p>
            <a:pPr>
              <a:defRPr/>
            </a:pPr>
            <a:fld id="{3616A837-DD06-4EAC-8C2D-8984C1DF3744}" type="slidenum">
              <a:rPr lang="en-US" altLang="en-US" smtClean="0"/>
              <a:pPr>
                <a:defRPr/>
              </a:pPr>
              <a:t>9</a:t>
            </a:fld>
            <a:endParaRPr lang="en-US" altLang="en-US"/>
          </a:p>
        </p:txBody>
      </p:sp>
      <p:pic>
        <p:nvPicPr>
          <p:cNvPr id="5" name="Picture 4"/>
          <p:cNvPicPr>
            <a:picLocks noChangeAspect="1"/>
          </p:cNvPicPr>
          <p:nvPr/>
        </p:nvPicPr>
        <p:blipFill>
          <a:blip r:embed="rId3"/>
          <a:stretch>
            <a:fillRect/>
          </a:stretch>
        </p:blipFill>
        <p:spPr>
          <a:xfrm>
            <a:off x="838200" y="1347615"/>
            <a:ext cx="9619212" cy="4063971"/>
          </a:xfrm>
          <a:prstGeom prst="rect">
            <a:avLst/>
          </a:prstGeom>
        </p:spPr>
      </p:pic>
    </p:spTree>
    <p:extLst>
      <p:ext uri="{BB962C8B-B14F-4D97-AF65-F5344CB8AC3E}">
        <p14:creationId xmlns:p14="http://schemas.microsoft.com/office/powerpoint/2010/main" val="197788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04289566-cf42-4ce7-aa7c-2469c3d4502e">5YDFD77UPU3F-311-2284</_dlc_DocId>
    <_dlc_DocIdUrl xmlns="04289566-cf42-4ce7-aa7c-2469c3d4502e">
      <Url>https://avssp.faa.gov/avs/afsfaast/_layouts/15/DocIdRedir.aspx?ID=5YDFD77UPU3F-311-2284</Url>
      <Description>5YDFD77UPU3F-311-2284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6FF490-E980-4AE7-986C-FF29BD875837}">
  <ds:schemaRefs>
    <ds:schemaRef ds:uri="http://schemas.microsoft.com/sharepoint/events"/>
  </ds:schemaRefs>
</ds:datastoreItem>
</file>

<file path=customXml/itemProps2.xml><?xml version="1.0" encoding="utf-8"?>
<ds:datastoreItem xmlns:ds="http://schemas.openxmlformats.org/officeDocument/2006/customXml" ds:itemID="{ED0EFD4C-7D4E-4409-BA75-86DEF620A6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E490CD-1BCA-4A11-8321-A3605BF7FA32}">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4"/>
    <ds:schemaRef ds:uri="http://purl.org/dc/terms/"/>
    <ds:schemaRef ds:uri="http://schemas.openxmlformats.org/package/2006/metadata/core-properties"/>
    <ds:schemaRef ds:uri="04289566-cf42-4ce7-aa7c-2469c3d4502e"/>
    <ds:schemaRef ds:uri="http://www.w3.org/XML/1998/namespace"/>
  </ds:schemaRefs>
</ds:datastoreItem>
</file>

<file path=customXml/itemProps4.xml><?xml version="1.0" encoding="utf-8"?>
<ds:datastoreItem xmlns:ds="http://schemas.openxmlformats.org/officeDocument/2006/customXml" ds:itemID="{9C09B620-F6CD-4CED-9D12-B6A9622D7A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2142</TotalTime>
  <Words>3428</Words>
  <Application>Microsoft Office PowerPoint</Application>
  <PresentationFormat>Widescreen</PresentationFormat>
  <Paragraphs>326</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Helvetica</vt:lpstr>
      <vt:lpstr>Helvetica Neue Medium</vt:lpstr>
      <vt:lpstr>Times New Roman</vt:lpstr>
      <vt:lpstr>Office Theme</vt:lpstr>
      <vt:lpstr>Custom Design</vt:lpstr>
      <vt:lpstr>If You’re Getting Paid to Fly People or Cargo – Here’s How to Make Sure it’s Not an Illegal Charter!</vt:lpstr>
      <vt:lpstr>PowerPoint Presentation</vt:lpstr>
      <vt:lpstr>PowerPoint Presentation</vt:lpstr>
      <vt:lpstr>Illegal Charters – The Why</vt:lpstr>
      <vt:lpstr>Authorized Operators are…</vt:lpstr>
      <vt:lpstr>An Illegal Charter is..</vt:lpstr>
      <vt:lpstr>An Illegal Charter is..</vt:lpstr>
      <vt:lpstr>Recognizing Illegal Charters</vt:lpstr>
      <vt:lpstr>AC 120-12A Holding Out </vt:lpstr>
      <vt:lpstr>Element 1) A Holding Out of a Willingness</vt:lpstr>
      <vt:lpstr>PowerPoint Presentation</vt:lpstr>
      <vt:lpstr>Element 2) Persons or Property</vt:lpstr>
      <vt:lpstr>Element (4): For Compensation or Hire</vt:lpstr>
      <vt:lpstr>Operational Control</vt:lpstr>
      <vt:lpstr>Who Has Operational Control?</vt:lpstr>
      <vt:lpstr>Who Has Operational Control? The “7 Deadly Sins”</vt:lpstr>
      <vt:lpstr>Who Has Operational Control? The “7 Deadly Sins”</vt:lpstr>
      <vt:lpstr>So, What Can I Look For Or Ask to Avoid Illegal Charter?</vt:lpstr>
      <vt:lpstr>So, What Can I Look For Or Ask to Avoid Illegal Charter?</vt:lpstr>
      <vt:lpstr>PowerPoint Presentation</vt:lpstr>
      <vt:lpstr>PowerPoint Presentation</vt:lpstr>
      <vt:lpstr>What are some resources available to me?</vt:lpstr>
      <vt:lpstr>What are some resources available?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Mercado, Steven CTR (FAA)</dc:creator>
  <cp:lastModifiedBy>Tompkins, Craig (FAA)</cp:lastModifiedBy>
  <cp:revision>146</cp:revision>
  <dcterms:created xsi:type="dcterms:W3CDTF">2020-01-30T20:27:41Z</dcterms:created>
  <dcterms:modified xsi:type="dcterms:W3CDTF">2021-07-15T22:07:39Z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0e834254-200d-4b15-892c-761f8836f9bd</vt:lpwstr>
  </property>
</Properties>
</file>